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0"/>
  </p:notesMasterIdLst>
  <p:sldIdLst>
    <p:sldId id="339" r:id="rId2"/>
    <p:sldId id="344" r:id="rId3"/>
    <p:sldId id="343" r:id="rId4"/>
    <p:sldId id="346" r:id="rId5"/>
    <p:sldId id="342" r:id="rId6"/>
    <p:sldId id="347" r:id="rId7"/>
    <p:sldId id="341" r:id="rId8"/>
    <p:sldId id="34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Supinski" initials="CS" lastIdx="6" clrIdx="0">
    <p:extLst>
      <p:ext uri="{19B8F6BF-5375-455C-9EA6-DF929625EA0E}">
        <p15:presenceInfo xmlns:p15="http://schemas.microsoft.com/office/powerpoint/2012/main" userId="Christina Supinski" providerId="None"/>
      </p:ext>
    </p:extLst>
  </p:cmAuthor>
  <p:cmAuthor id="2" name="Jennifer Landhuis" initials="JL" lastIdx="8" clrIdx="1">
    <p:extLst>
      <p:ext uri="{19B8F6BF-5375-455C-9EA6-DF929625EA0E}">
        <p15:presenceInfo xmlns:p15="http://schemas.microsoft.com/office/powerpoint/2012/main" userId="b3b2ed050c96ec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2" autoAdjust="0"/>
    <p:restoredTop sz="60140" autoAdjust="0"/>
  </p:normalViewPr>
  <p:slideViewPr>
    <p:cSldViewPr snapToGrid="0">
      <p:cViewPr varScale="1">
        <p:scale>
          <a:sx n="55" d="100"/>
          <a:sy n="55" d="100"/>
        </p:scale>
        <p:origin x="1248"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E6F6-8FE2-4CEE-B5FE-C81436C955E5}" type="datetimeFigureOut">
              <a:rPr lang="en-US" smtClean="0"/>
              <a:t>12/21/2022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5CE73-3B50-4646-8940-89E4EF752A70}" type="slidenum">
              <a:rPr lang="en-US" smtClean="0"/>
              <a:t>‹#›</a:t>
            </a:fld>
            <a:endParaRPr lang="en-US"/>
          </a:p>
        </p:txBody>
      </p:sp>
    </p:spTree>
    <p:extLst>
      <p:ext uri="{BB962C8B-B14F-4D97-AF65-F5344CB8AC3E}">
        <p14:creationId xmlns:p14="http://schemas.microsoft.com/office/powerpoint/2010/main" val="7034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spcBef>
                <a:spcPts val="0"/>
              </a:spcBef>
              <a:spcAft>
                <a:spcPts val="0"/>
              </a:spcAft>
              <a:buClr>
                <a:schemeClr val="dk1"/>
              </a:buClr>
              <a:buSzPts val="1200"/>
              <a:buFont typeface="Arial"/>
              <a:buChar char="•"/>
            </a:pPr>
            <a:r>
              <a:rPr lang="en-US" sz="1200" b="0" i="0" u="none" strike="noStrike" cap="none" baseline="0" dirty="0">
                <a:solidFill>
                  <a:schemeClr val="dk1"/>
                </a:solidFill>
                <a:latin typeface="+mn-lt"/>
                <a:cs typeface="Calibri"/>
                <a:sym typeface="Calibri"/>
              </a:rPr>
              <a:t>As a society, we aren’t taught very much about stalking.</a:t>
            </a:r>
          </a:p>
          <a:p>
            <a:pPr marL="171450" marR="0" lvl="0" indent="-171450" algn="l" rtl="0">
              <a:spcBef>
                <a:spcPts val="0"/>
              </a:spcBef>
              <a:spcAft>
                <a:spcPts val="0"/>
              </a:spcAft>
              <a:buClr>
                <a:schemeClr val="dk1"/>
              </a:buClr>
              <a:buSzPts val="1200"/>
              <a:buFont typeface="Arial"/>
              <a:buChar char="•"/>
            </a:pPr>
            <a:r>
              <a:rPr lang="en-US" sz="1200" b="0" i="0" u="none" strike="noStrike" cap="none" baseline="0" dirty="0">
                <a:solidFill>
                  <a:schemeClr val="dk1"/>
                </a:solidFill>
                <a:latin typeface="+mn-lt"/>
                <a:cs typeface="Calibri"/>
                <a:sym typeface="Calibri"/>
              </a:rPr>
              <a:t>We mostly learn about stalking through how it’s presented in media.</a:t>
            </a:r>
            <a:br>
              <a:rPr lang="en-US" sz="1200" b="0" i="0" u="none" strike="noStrike" cap="none" baseline="0" dirty="0">
                <a:solidFill>
                  <a:schemeClr val="dk1"/>
                </a:solidFill>
                <a:latin typeface="+mn-lt"/>
                <a:cs typeface="Calibri"/>
                <a:sym typeface="Calibri"/>
              </a:rPr>
            </a:br>
            <a:endParaRPr lang="en-US" sz="1200" b="0" i="0" u="none" strike="noStrike" cap="none" baseline="0" dirty="0">
              <a:solidFill>
                <a:schemeClr val="dk1"/>
              </a:solidFill>
              <a:latin typeface="+mn-lt"/>
              <a:cs typeface="Calibri"/>
              <a:sym typeface="Calibri"/>
            </a:endParaRPr>
          </a:p>
        </p:txBody>
      </p:sp>
      <p:sp>
        <p:nvSpPr>
          <p:cNvPr id="4" name="Slide Number Placeholder 3"/>
          <p:cNvSpPr>
            <a:spLocks noGrp="1"/>
          </p:cNvSpPr>
          <p:nvPr>
            <p:ph type="sldNum" sz="quarter" idx="10"/>
          </p:nvPr>
        </p:nvSpPr>
        <p:spPr/>
        <p:txBody>
          <a:bodyPr/>
          <a:lstStyle/>
          <a:p>
            <a:fld id="{558A777F-E85A-4534-A832-604E819B16FA}" type="slidenum">
              <a:rPr lang="en-US" smtClean="0"/>
              <a:t>1</a:t>
            </a:fld>
            <a:endParaRPr lang="en-US"/>
          </a:p>
        </p:txBody>
      </p:sp>
    </p:spTree>
    <p:extLst>
      <p:ext uri="{BB962C8B-B14F-4D97-AF65-F5344CB8AC3E}">
        <p14:creationId xmlns:p14="http://schemas.microsoft.com/office/powerpoint/2010/main" val="195434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essential to recognize</a:t>
            </a:r>
            <a:r>
              <a:rPr lang="en-US" baseline="0" dirty="0"/>
              <a:t> that t</a:t>
            </a:r>
            <a:r>
              <a:rPr lang="en-US" dirty="0"/>
              <a:t>he</a:t>
            </a:r>
            <a:r>
              <a:rPr lang="en-US" baseline="0" dirty="0"/>
              <a:t> media does not cause stalking.</a:t>
            </a:r>
          </a:p>
          <a:p>
            <a:pPr marL="171450" indent="-171450">
              <a:buFont typeface="Arial" panose="020B0604020202020204" pitchFamily="34" charset="0"/>
              <a:buChar char="•"/>
            </a:pPr>
            <a:r>
              <a:rPr lang="en-US" baseline="0" dirty="0"/>
              <a:t>Casually using the term “stalking” does not cause stalking.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Many people are exposed to the same media and language and do not choose to stalk. </a:t>
            </a:r>
          </a:p>
          <a:p>
            <a:pPr marL="171450" indent="-171450">
              <a:buFont typeface="Arial" panose="020B0604020202020204" pitchFamily="34" charset="0"/>
              <a:buChar char="•"/>
            </a:pPr>
            <a:r>
              <a:rPr lang="en-US" baseline="0" dirty="0"/>
              <a:t>Only perpetrators are responsible for their behavior.</a:t>
            </a:r>
          </a:p>
        </p:txBody>
      </p:sp>
      <p:sp>
        <p:nvSpPr>
          <p:cNvPr id="4" name="Slide Number Placeholder 3"/>
          <p:cNvSpPr>
            <a:spLocks noGrp="1"/>
          </p:cNvSpPr>
          <p:nvPr>
            <p:ph type="sldNum" sz="quarter" idx="10"/>
          </p:nvPr>
        </p:nvSpPr>
        <p:spPr/>
        <p:txBody>
          <a:bodyPr/>
          <a:lstStyle/>
          <a:p>
            <a:fld id="{558A777F-E85A-4534-A832-604E819B16FA}" type="slidenum">
              <a:rPr lang="en-US" smtClean="0"/>
              <a:t>2</a:t>
            </a:fld>
            <a:endParaRPr lang="en-US"/>
          </a:p>
        </p:txBody>
      </p:sp>
    </p:spTree>
    <p:extLst>
      <p:ext uri="{BB962C8B-B14F-4D97-AF65-F5344CB8AC3E}">
        <p14:creationId xmlns:p14="http://schemas.microsoft.com/office/powerpoint/2010/main" val="84005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have</a:t>
            </a:r>
            <a:r>
              <a:rPr lang="en-US" baseline="0" dirty="0"/>
              <a:t> heard people use the word “stalking” casually in conversation, especially about their use of social media.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Consider this example --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Calibri" panose="020F0502020204030204" pitchFamily="34" charset="0"/>
                <a:ea typeface="Calibri" panose="020F0502020204030204" pitchFamily="34" charset="0"/>
              </a:rPr>
              <a:t>Let’s say you receive a text message like the one on the screen from </a:t>
            </a:r>
            <a:r>
              <a:rPr lang="en-US" sz="1800" kern="1200">
                <a:effectLst/>
                <a:latin typeface="Calibri" panose="020F0502020204030204" pitchFamily="34" charset="0"/>
                <a:ea typeface="Calibri" panose="020F0502020204030204" pitchFamily="34" charset="0"/>
              </a:rPr>
              <a:t>a friend.</a:t>
            </a:r>
            <a:br>
              <a:rPr lang="en-US" sz="1200" dirty="0">
                <a:ln w="0"/>
                <a:solidFill>
                  <a:schemeClr val="tx1"/>
                </a:solidFill>
                <a:effectLst>
                  <a:outerShdw blurRad="38100" dist="19050" dir="2700000" algn="tl" rotWithShape="0">
                    <a:schemeClr val="dk1">
                      <a:alpha val="40000"/>
                    </a:schemeClr>
                  </a:outerShdw>
                </a:effectLst>
                <a:latin typeface="Brandon grotesque bold"/>
              </a:rPr>
            </a:br>
            <a:endParaRPr lang="en-US" sz="1200" dirty="0">
              <a:ln w="0"/>
              <a:solidFill>
                <a:schemeClr val="tx1"/>
              </a:solidFill>
              <a:effectLst>
                <a:outerShdw blurRad="38100" dist="19050" dir="2700000" algn="tl" rotWithShape="0">
                  <a:schemeClr val="dk1">
                    <a:alpha val="40000"/>
                  </a:schemeClr>
                </a:outerShdw>
              </a:effectLst>
              <a:latin typeface="Brandon grotesque bold"/>
            </a:endParaRPr>
          </a:p>
          <a:p>
            <a:pPr marL="171450" indent="-171450">
              <a:buFont typeface="Arial" panose="020B0604020202020204" pitchFamily="34" charset="0"/>
              <a:buChar char="•"/>
            </a:pPr>
            <a:r>
              <a:rPr lang="en-US" b="1" dirty="0"/>
              <a:t>Is this stalking? Why or why not?</a:t>
            </a:r>
          </a:p>
          <a:p>
            <a:pPr marL="171450" indent="-171450">
              <a:buFont typeface="Arial" panose="020B0604020202020204" pitchFamily="34" charset="0"/>
              <a:buChar char="•"/>
            </a:pPr>
            <a:r>
              <a:rPr lang="en-US" dirty="0"/>
              <a:t>Based on the information we have, assuming these people know each other, this is not stalking because it is</a:t>
            </a:r>
            <a:r>
              <a:rPr lang="en-US" baseline="0" dirty="0"/>
              <a:t> not scary for a friend to look at pictures that you posted on social media. </a:t>
            </a:r>
            <a:br>
              <a:rPr lang="en-US" baseline="0" dirty="0"/>
            </a:br>
            <a:endParaRPr lang="en-US" baseline="0" dirty="0"/>
          </a:p>
          <a:p>
            <a:pPr marL="171450" indent="-171450">
              <a:buFont typeface="Arial" panose="020B0604020202020204" pitchFamily="34" charset="0"/>
              <a:buChar char="•"/>
            </a:pPr>
            <a:r>
              <a:rPr lang="en-US" b="1" dirty="0"/>
              <a:t>Why does it matter that</a:t>
            </a:r>
            <a:r>
              <a:rPr lang="en-US" b="1" baseline="0" dirty="0"/>
              <a:t> the term “stalking” is used casually?</a:t>
            </a:r>
          </a:p>
          <a:p>
            <a:pPr marL="628650" lvl="1" indent="-171450">
              <a:buFont typeface="Arial" panose="020B0604020202020204" pitchFamily="34" charset="0"/>
              <a:buChar char="•"/>
            </a:pPr>
            <a:r>
              <a:rPr lang="en-US" dirty="0"/>
              <a:t>It</a:t>
            </a:r>
            <a:r>
              <a:rPr lang="en-US" baseline="0" dirty="0"/>
              <a:t> dilutes the meaning of the word.</a:t>
            </a:r>
          </a:p>
          <a:p>
            <a:pPr marL="628650" lvl="1" indent="-171450">
              <a:buFont typeface="Arial" panose="020B0604020202020204" pitchFamily="34" charset="0"/>
              <a:buChar char="•"/>
            </a:pPr>
            <a:r>
              <a:rPr lang="en-US" baseline="0" dirty="0"/>
              <a:t>Stalking is underreported and misunderstood.</a:t>
            </a:r>
          </a:p>
          <a:p>
            <a:pPr marL="0" indent="0">
              <a:buFont typeface="Arial" panose="020B0604020202020204" pitchFamily="34" charset="0"/>
              <a:buNone/>
            </a:pPr>
            <a:br>
              <a:rPr lang="en-US" dirty="0"/>
            </a:br>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3</a:t>
            </a:fld>
            <a:endParaRPr lang="en-US"/>
          </a:p>
        </p:txBody>
      </p:sp>
    </p:spTree>
    <p:extLst>
      <p:ext uri="{BB962C8B-B14F-4D97-AF65-F5344CB8AC3E}">
        <p14:creationId xmlns:p14="http://schemas.microsoft.com/office/powerpoint/2010/main" val="197193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What stalking behaviors have you seen in media that would be scary if they happened in real life? </a:t>
            </a:r>
            <a:r>
              <a:rPr lang="en-US" b="1" baseline="0" dirty="0"/>
              <a:t>Think about TV, movies, music, social media, books, and more.</a:t>
            </a:r>
          </a:p>
          <a:p>
            <a:pPr marL="628650" lvl="1" indent="-171450">
              <a:buFont typeface="Arial" panose="020B0604020202020204" pitchFamily="34" charset="0"/>
              <a:buChar char="•"/>
            </a:pPr>
            <a:r>
              <a:rPr lang="en-US" b="0" baseline="0" dirty="0"/>
              <a:t>Grand gestures that we often see presented as romantic in media are often scary in real life.</a:t>
            </a:r>
          </a:p>
          <a:p>
            <a:pPr marL="628650" lvl="1" indent="-171450">
              <a:buFont typeface="Arial" panose="020B0604020202020204" pitchFamily="34" charset="0"/>
              <a:buChar char="•"/>
            </a:pPr>
            <a:r>
              <a:rPr lang="en-US" b="0" baseline="0" dirty="0"/>
              <a:t>Popular love stories often include elements of obsession.</a:t>
            </a:r>
          </a:p>
          <a:p>
            <a:pPr marL="628650" lvl="1" indent="-171450">
              <a:buFont typeface="Arial" panose="020B0604020202020204" pitchFamily="34" charset="0"/>
              <a:buChar char="•"/>
            </a:pPr>
            <a:r>
              <a:rPr lang="en-US" b="0" baseline="0" dirty="0"/>
              <a:t>Many romantic films feature male protagonists who will “stop at nothing” to “get the girl,” pushing past her rejection until she accepts and loves him. </a:t>
            </a:r>
          </a:p>
        </p:txBody>
      </p:sp>
      <p:sp>
        <p:nvSpPr>
          <p:cNvPr id="4" name="Slide Number Placeholder 3"/>
          <p:cNvSpPr>
            <a:spLocks noGrp="1"/>
          </p:cNvSpPr>
          <p:nvPr>
            <p:ph type="sldNum" sz="quarter" idx="5"/>
          </p:nvPr>
        </p:nvSpPr>
        <p:spPr/>
        <p:txBody>
          <a:bodyPr/>
          <a:lstStyle/>
          <a:p>
            <a:fld id="{E6A5CE73-3B50-4646-8940-89E4EF752A70}" type="slidenum">
              <a:rPr lang="en-US" smtClean="0"/>
              <a:t>4</a:t>
            </a:fld>
            <a:endParaRPr lang="en-US"/>
          </a:p>
        </p:txBody>
      </p:sp>
    </p:spTree>
    <p:extLst>
      <p:ext uri="{BB962C8B-B14F-4D97-AF65-F5344CB8AC3E}">
        <p14:creationId xmlns:p14="http://schemas.microsoft.com/office/powerpoint/2010/main" val="189616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Stalking in media often creates a fantasy of stalking that is different than the reality.</a:t>
            </a:r>
          </a:p>
          <a:p>
            <a:pPr marL="628650" lvl="1" indent="-171450">
              <a:buFont typeface="Arial" panose="020B0604020202020204" pitchFamily="34" charset="0"/>
              <a:buChar char="•"/>
            </a:pPr>
            <a:r>
              <a:rPr lang="en-US" dirty="0"/>
              <a:t>Stalkers are often presented as attractive strangers or secret admirers</a:t>
            </a:r>
            <a:r>
              <a:rPr lang="en-US" baseline="0" dirty="0"/>
              <a:t> with good intentions.</a:t>
            </a:r>
          </a:p>
          <a:p>
            <a:pPr marL="628650" lvl="1" indent="-171450">
              <a:buFont typeface="Arial" panose="020B0604020202020204" pitchFamily="34" charset="0"/>
              <a:buChar char="•"/>
            </a:pPr>
            <a:r>
              <a:rPr lang="en-US" baseline="0" dirty="0"/>
              <a:t>In reality, stalkers are usually known to the victim, intend to cause fear and are likely to become threatening and/or violent.</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8A777F-E85A-4534-A832-604E819B16FA}" type="slidenum">
              <a:rPr lang="en-US" smtClean="0"/>
              <a:t>5</a:t>
            </a:fld>
            <a:endParaRPr lang="en-US"/>
          </a:p>
        </p:txBody>
      </p:sp>
    </p:spTree>
    <p:extLst>
      <p:ext uri="{BB962C8B-B14F-4D97-AF65-F5344CB8AC3E}">
        <p14:creationId xmlns:p14="http://schemas.microsoft.com/office/powerpoint/2010/main" val="196487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 addition to being shown as romantic, is also often shown as funny, heroic, and/or edgy. </a:t>
            </a:r>
            <a:br>
              <a:rPr lang="en-US" b="1" dirty="0"/>
            </a:b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Funny: </a:t>
            </a:r>
            <a:r>
              <a:rPr lang="en-US" b="0" dirty="0"/>
              <a:t>there is a trope of a character not understanding boundaries and showing up again and again (like </a:t>
            </a:r>
            <a:r>
              <a:rPr lang="en-US" b="0" dirty="0" err="1"/>
              <a:t>Spongebob</a:t>
            </a:r>
            <a:r>
              <a:rPr lang="en-US" b="0" dirty="0"/>
              <a:t> and Squidward’s relationship)</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media doesn’t show any real negative consequences for the stalking, it’s “played for laughs” and no one is harmed.</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Heroic: </a:t>
            </a:r>
            <a:r>
              <a:rPr lang="en-US" b="0" dirty="0"/>
              <a:t>Superhero movies often feature an isolated hero watching over the city so they can swoop in and save their loved ones and friends.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Stalkers may say things like “I trust you, I don’t trust the people around you” to justify constant surveillance, casting themselves in a heroic role.</a:t>
            </a:r>
            <a:br>
              <a:rPr lang="en-US" b="0" dirty="0"/>
            </a:b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Edgy: </a:t>
            </a:r>
            <a:r>
              <a:rPr lang="en-US" b="0" dirty="0"/>
              <a:t>Thrillers and horror movies may show stalking as scary (which is accurate), but also sensationalize it as “edgy” and/or “sexy” in its forbidden nature.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reality, stalking is a prevalent victimization that many people actually experience – not an edgy escape. </a:t>
            </a:r>
            <a:endParaRPr lang="en-US" b="1"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E6A5CE73-3B50-4646-8940-89E4EF752A70}" type="slidenum">
              <a:rPr lang="en-US" smtClean="0"/>
              <a:t>6</a:t>
            </a:fld>
            <a:endParaRPr lang="en-US"/>
          </a:p>
        </p:txBody>
      </p:sp>
    </p:spTree>
    <p:extLst>
      <p:ext uri="{BB962C8B-B14F-4D97-AF65-F5344CB8AC3E}">
        <p14:creationId xmlns:p14="http://schemas.microsoft.com/office/powerpoint/2010/main" val="83849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Again, the media does not cause</a:t>
            </a:r>
            <a:r>
              <a:rPr lang="en-US" baseline="0" dirty="0"/>
              <a:t> stalking.</a:t>
            </a:r>
          </a:p>
          <a:p>
            <a:pPr marL="171450" indent="-171450">
              <a:buFont typeface="Arial" panose="020B0604020202020204" pitchFamily="34" charset="0"/>
              <a:buChar char="•"/>
            </a:pPr>
            <a:r>
              <a:rPr lang="en-US" baseline="0" dirty="0"/>
              <a:t>However, the messages that media sends can create a warped landscape in which stalking is minimized, normalized, accepted and/or laughed off.</a:t>
            </a:r>
          </a:p>
          <a:p>
            <a:pPr marL="171450" indent="-171450">
              <a:buFont typeface="Arial" panose="020B0604020202020204" pitchFamily="34" charset="0"/>
              <a:buChar char="•"/>
            </a:pPr>
            <a:r>
              <a:rPr lang="en-US" baseline="0" dirty="0"/>
              <a:t>A lot of media on stalking is from the stalker’s perspective and shows hopeless romantics with good intentions. </a:t>
            </a:r>
          </a:p>
          <a:p>
            <a:pPr marL="628650" lvl="1" indent="-171450">
              <a:buFont typeface="Arial" panose="020B0604020202020204" pitchFamily="34" charset="0"/>
              <a:buChar char="•"/>
            </a:pPr>
            <a:r>
              <a:rPr lang="en-US" baseline="0" dirty="0"/>
              <a:t>This builds empathy with the perpetrator and may lead us to make excuses for stalkers and/or assume the best about them</a:t>
            </a:r>
          </a:p>
          <a:p>
            <a:pPr marL="628650" lvl="1" indent="-171450">
              <a:buFont typeface="Arial" panose="020B0604020202020204" pitchFamily="34" charset="0"/>
              <a:buChar char="•"/>
            </a:pPr>
            <a:r>
              <a:rPr lang="en-US" baseline="0" dirty="0"/>
              <a:t>Instead, we should be focusing on how victims feel about stalking and empathizing with them.</a:t>
            </a:r>
          </a:p>
          <a:p>
            <a:pPr marL="171450" indent="-171450">
              <a:buFont typeface="Arial" panose="020B0604020202020204" pitchFamily="34" charset="0"/>
              <a:buChar char="•"/>
            </a:pPr>
            <a:r>
              <a:rPr lang="en-US" baseline="0" dirty="0"/>
              <a:t>Victims may minimize or dismiss their experiences instead of taking early warning signs seriously.</a:t>
            </a:r>
          </a:p>
          <a:p>
            <a:pPr marL="171450" indent="-171450">
              <a:buFont typeface="Arial" panose="020B0604020202020204" pitchFamily="34" charset="0"/>
              <a:buChar char="•"/>
            </a:pPr>
            <a:r>
              <a:rPr lang="en-US" baseline="0" dirty="0"/>
              <a:t>Friends and potential supports – including law enforcement and service providers -- may underreact to a victim’s concerns, treating stalking as “awkward” or “romantic” </a:t>
            </a:r>
          </a:p>
        </p:txBody>
      </p:sp>
      <p:sp>
        <p:nvSpPr>
          <p:cNvPr id="4" name="Slide Number Placeholder 3"/>
          <p:cNvSpPr>
            <a:spLocks noGrp="1"/>
          </p:cNvSpPr>
          <p:nvPr>
            <p:ph type="sldNum" sz="quarter" idx="10"/>
          </p:nvPr>
        </p:nvSpPr>
        <p:spPr/>
        <p:txBody>
          <a:bodyPr/>
          <a:lstStyle/>
          <a:p>
            <a:fld id="{558A777F-E85A-4534-A832-604E819B16FA}" type="slidenum">
              <a:rPr lang="en-US" smtClean="0"/>
              <a:t>7</a:t>
            </a:fld>
            <a:endParaRPr lang="en-US"/>
          </a:p>
        </p:txBody>
      </p:sp>
    </p:spTree>
    <p:extLst>
      <p:ext uri="{BB962C8B-B14F-4D97-AF65-F5344CB8AC3E}">
        <p14:creationId xmlns:p14="http://schemas.microsoft.com/office/powerpoint/2010/main" val="140641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a:t>
            </a:r>
            <a:r>
              <a:rPr lang="en-US" baseline="0" dirty="0"/>
              <a:t> more information on the crime of stalking, visit SPARC at www.StalkingAwareness.org</a:t>
            </a:r>
          </a:p>
          <a:p>
            <a:pPr marL="628650" lvl="1" indent="-171450">
              <a:buFont typeface="Arial" panose="020B0604020202020204" pitchFamily="34" charset="0"/>
              <a:buChar char="•"/>
            </a:pPr>
            <a:r>
              <a:rPr lang="en-US" baseline="0" dirty="0"/>
              <a:t>SPARC does NOT provide direct services to victims.</a:t>
            </a:r>
            <a:endParaRPr lang="en-US" dirty="0"/>
          </a:p>
        </p:txBody>
      </p:sp>
      <p:sp>
        <p:nvSpPr>
          <p:cNvPr id="4" name="Slide Number Placeholder 3"/>
          <p:cNvSpPr>
            <a:spLocks noGrp="1"/>
          </p:cNvSpPr>
          <p:nvPr>
            <p:ph type="sldNum" sz="quarter" idx="10"/>
          </p:nvPr>
        </p:nvSpPr>
        <p:spPr/>
        <p:txBody>
          <a:bodyPr/>
          <a:lstStyle/>
          <a:p>
            <a:fld id="{E6A5CE73-3B50-4646-8940-89E4EF752A70}" type="slidenum">
              <a:rPr lang="en-US" smtClean="0"/>
              <a:t>8</a:t>
            </a:fld>
            <a:endParaRPr lang="en-US"/>
          </a:p>
        </p:txBody>
      </p:sp>
    </p:spTree>
    <p:extLst>
      <p:ext uri="{BB962C8B-B14F-4D97-AF65-F5344CB8AC3E}">
        <p14:creationId xmlns:p14="http://schemas.microsoft.com/office/powerpoint/2010/main" val="3006343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b="1">
                <a:solidFill>
                  <a:schemeClr val="bg1"/>
                </a:solidFill>
                <a:latin typeface="Brandon grotesque bold"/>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bg1"/>
                </a:solidFill>
                <a:latin typeface="Brandon grotesque 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62" y="554919"/>
            <a:ext cx="7715795" cy="1484797"/>
          </a:xfrm>
          <a:prstGeom prst="rect">
            <a:avLst/>
          </a:prstGeom>
        </p:spPr>
      </p:pic>
    </p:spTree>
    <p:extLst>
      <p:ext uri="{BB962C8B-B14F-4D97-AF65-F5344CB8AC3E}">
        <p14:creationId xmlns:p14="http://schemas.microsoft.com/office/powerpoint/2010/main" val="12910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36C3E-F278-D841-AA6A-1244ED68E7A1}"/>
              </a:ext>
            </a:extLst>
          </p:cNvPr>
          <p:cNvSpPr>
            <a:spLocks noGrp="1"/>
          </p:cNvSpPr>
          <p:nvPr>
            <p:ph type="dt" sz="half" idx="10"/>
          </p:nvPr>
        </p:nvSpPr>
        <p:spPr/>
        <p:txBody>
          <a:bodyPr/>
          <a:lstStyle/>
          <a:p>
            <a:fld id="{BE59812E-0B53-914C-8849-7A84CA70B915}" type="datetimeFigureOut">
              <a:rPr lang="en-US" smtClean="0"/>
              <a:t>12/21/2022</a:t>
            </a:fld>
            <a:endParaRPr lang="en-US"/>
          </a:p>
        </p:txBody>
      </p:sp>
      <p:sp>
        <p:nvSpPr>
          <p:cNvPr id="3" name="Footer Placeholder 2">
            <a:extLst>
              <a:ext uri="{FF2B5EF4-FFF2-40B4-BE49-F238E27FC236}">
                <a16:creationId xmlns:a16="http://schemas.microsoft.com/office/drawing/2014/main" id="{0BCFED30-8398-E049-8540-848F031A3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1B85A5-735A-5049-AC99-3A0016ED0189}"/>
              </a:ext>
            </a:extLst>
          </p:cNvPr>
          <p:cNvSpPr>
            <a:spLocks noGrp="1"/>
          </p:cNvSpPr>
          <p:nvPr>
            <p:ph type="sldNum" sz="quarter" idx="12"/>
          </p:nvPr>
        </p:nvSpPr>
        <p:spPr/>
        <p:txBody>
          <a:bodyPr/>
          <a:lstStyle/>
          <a:p>
            <a:fld id="{6446F0C7-1D21-254E-9AFA-84A016E3550A}" type="slidenum">
              <a:rPr lang="en-US" smtClean="0"/>
              <a:t>‹#›</a:t>
            </a:fld>
            <a:endParaRPr lang="en-US"/>
          </a:p>
        </p:txBody>
      </p:sp>
    </p:spTree>
    <p:extLst>
      <p:ext uri="{BB962C8B-B14F-4D97-AF65-F5344CB8AC3E}">
        <p14:creationId xmlns:p14="http://schemas.microsoft.com/office/powerpoint/2010/main" val="343902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color background">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28027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5" y="1511300"/>
            <a:ext cx="8229600" cy="4986338"/>
          </a:xfrm>
        </p:spPr>
        <p:txBody>
          <a:bodyPr>
            <a:normAutofit/>
          </a:bodyPr>
          <a:lstStyle>
            <a:lvl1pPr marL="257175" indent="-257175">
              <a:buFont typeface="Arial" panose="020B0604020202020204" pitchFamily="34" charset="0"/>
              <a:buChar char="•"/>
              <a:defRPr sz="2800">
                <a:solidFill>
                  <a:srgbClr val="002959"/>
                </a:solidFill>
                <a:latin typeface="Brandon grotesque medium"/>
              </a:defRPr>
            </a:lvl1pPr>
            <a:lvl2pPr>
              <a:defRPr sz="2800">
                <a:solidFill>
                  <a:srgbClr val="002959"/>
                </a:solidFill>
                <a:latin typeface="Brandon grotesque medium"/>
              </a:defRPr>
            </a:lvl2pPr>
            <a:lvl3pPr>
              <a:defRPr sz="2800">
                <a:solidFill>
                  <a:srgbClr val="002959"/>
                </a:solidFill>
                <a:latin typeface="Brandon grotesque medium"/>
              </a:defRPr>
            </a:lvl3pPr>
            <a:lvl4pPr>
              <a:defRPr sz="2800">
                <a:solidFill>
                  <a:srgbClr val="002959"/>
                </a:solidFill>
                <a:latin typeface="Brandon grotesque medium"/>
              </a:defRPr>
            </a:lvl4pPr>
            <a:lvl5pPr>
              <a:defRPr sz="2800">
                <a:solidFill>
                  <a:srgbClr val="002959"/>
                </a:solidFill>
                <a:latin typeface="Brandon grotesque medium"/>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08825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32017156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50CC-32B9-D247-AE4E-CF104F45EC2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1E7E733-A994-1B4B-9365-51902FD53A2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00940C-6D13-C146-85DD-EA01A185A8F6}"/>
              </a:ext>
            </a:extLst>
          </p:cNvPr>
          <p:cNvSpPr>
            <a:spLocks noGrp="1"/>
          </p:cNvSpPr>
          <p:nvPr>
            <p:ph type="dt" sz="half" idx="10"/>
          </p:nvPr>
        </p:nvSpPr>
        <p:spPr/>
        <p:txBody>
          <a:bodyPr/>
          <a:lstStyle/>
          <a:p>
            <a:fld id="{C764DE79-268F-4C1A-8933-263129D2AF90}" type="datetimeFigureOut">
              <a:rPr lang="en-US" smtClean="0"/>
              <a:t>12/21/2022</a:t>
            </a:fld>
            <a:endParaRPr lang="en-US" dirty="0"/>
          </a:p>
        </p:txBody>
      </p:sp>
      <p:sp>
        <p:nvSpPr>
          <p:cNvPr id="5" name="Footer Placeholder 4">
            <a:extLst>
              <a:ext uri="{FF2B5EF4-FFF2-40B4-BE49-F238E27FC236}">
                <a16:creationId xmlns:a16="http://schemas.microsoft.com/office/drawing/2014/main" id="{72D39348-412E-454F-9B6B-DCD04CEE1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F689-36EA-F14B-9EA2-6DCE56B82150}"/>
              </a:ext>
            </a:extLst>
          </p:cNvPr>
          <p:cNvSpPr>
            <a:spLocks noGrp="1"/>
          </p:cNvSpPr>
          <p:nvPr>
            <p:ph type="sldNum" sz="quarter" idx="12"/>
          </p:nvPr>
        </p:nvSpPr>
        <p:spPr/>
        <p:txBody>
          <a:bodyPr/>
          <a:lstStyle/>
          <a:p>
            <a:fld id="{E5421B84-EDB8-4714-8380-E990FB1E1CD9}" type="slidenum">
              <a:rPr lang="en-US" smtClean="0"/>
              <a:t>‹#›</a:t>
            </a:fld>
            <a:endParaRPr lang="en-US"/>
          </a:p>
        </p:txBody>
      </p:sp>
    </p:spTree>
    <p:extLst>
      <p:ext uri="{BB962C8B-B14F-4D97-AF65-F5344CB8AC3E}">
        <p14:creationId xmlns:p14="http://schemas.microsoft.com/office/powerpoint/2010/main" val="23433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955" y="1590509"/>
            <a:ext cx="9144955" cy="1093200"/>
          </a:xfrm>
          <a:prstGeom prst="rect">
            <a:avLst/>
          </a:prstGeom>
        </p:spPr>
        <p:txBody>
          <a:bodyPr wrap="square" lIns="91425" tIns="91425" rIns="91425" bIns="91425" anchor="t" anchorCtr="0">
            <a:normAutofit/>
          </a:bodyPr>
          <a:lstStyle>
            <a:lvl1pPr lvl="0" algn="ctr" rtl="0">
              <a:spcBef>
                <a:spcPts val="0"/>
              </a:spcBef>
              <a:buNone/>
              <a:defRPr sz="3600" i="1">
                <a:solidFill>
                  <a:srgbClr val="002060"/>
                </a:solidFill>
                <a:latin typeface="Brandon grotesque bold"/>
              </a:defRPr>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pPr lvl="0"/>
            <a:r>
              <a:rPr lang="en-US" dirty="0"/>
              <a:t>Edit Master text styles</a:t>
            </a:r>
          </a:p>
        </p:txBody>
      </p:sp>
    </p:spTree>
    <p:extLst>
      <p:ext uri="{BB962C8B-B14F-4D97-AF65-F5344CB8AC3E}">
        <p14:creationId xmlns:p14="http://schemas.microsoft.com/office/powerpoint/2010/main" val="386941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40457486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15339253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b="0">
                <a:solidFill>
                  <a:schemeClr val="bg1"/>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25127664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Shape 36">
            <a:extLst>
              <a:ext uri="{FF2B5EF4-FFF2-40B4-BE49-F238E27FC236}">
                <a16:creationId xmlns:a16="http://schemas.microsoft.com/office/drawing/2014/main" id="{B3408EA7-2482-4356-9B41-67744EA7D296}"/>
              </a:ext>
            </a:extLst>
          </p:cNvPr>
          <p:cNvSpPr txBox="1">
            <a:spLocks noGrp="1"/>
          </p:cNvSpPr>
          <p:nvPr>
            <p:ph type="title"/>
          </p:nvPr>
        </p:nvSpPr>
        <p:spPr>
          <a:xfrm>
            <a:off x="466344" y="274650"/>
            <a:ext cx="8229600" cy="1143000"/>
          </a:xfrm>
          <a:prstGeom prst="rect">
            <a:avLst/>
          </a:prstGeom>
        </p:spPr>
        <p:txBody>
          <a:bodyPr wrap="square" lIns="91425" tIns="91425" rIns="91425" bIns="91425" anchor="t" anchorCtr="0"/>
          <a:lstStyle>
            <a:lvl1pPr lvl="0">
              <a:spcBef>
                <a:spcPts val="0"/>
              </a:spcBef>
              <a:defRPr sz="2475">
                <a:solidFill>
                  <a:srgbClr val="002959"/>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4" name="Content Placeholder 3">
            <a:extLst>
              <a:ext uri="{FF2B5EF4-FFF2-40B4-BE49-F238E27FC236}">
                <a16:creationId xmlns:a16="http://schemas.microsoft.com/office/drawing/2014/main" id="{FE993189-2105-8541-AE9B-E5FE652DDE83}"/>
              </a:ext>
            </a:extLst>
          </p:cNvPr>
          <p:cNvSpPr>
            <a:spLocks noGrp="1"/>
          </p:cNvSpPr>
          <p:nvPr>
            <p:ph sz="quarter" idx="10"/>
          </p:nvPr>
        </p:nvSpPr>
        <p:spPr>
          <a:xfrm>
            <a:off x="466727" y="1511300"/>
            <a:ext cx="4013835" cy="4986338"/>
          </a:xfrm>
        </p:spPr>
        <p:txBody>
          <a:bodyPr/>
          <a:lstStyle>
            <a:lvl1pPr>
              <a:defRPr>
                <a:solidFill>
                  <a:srgbClr val="002959"/>
                </a:solidFill>
              </a:defRPr>
            </a:lvl1pPr>
            <a:lvl2pPr>
              <a:defRPr>
                <a:solidFill>
                  <a:srgbClr val="002959"/>
                </a:solidFill>
              </a:defRPr>
            </a:lvl2pPr>
            <a:lvl3pPr>
              <a:defRPr>
                <a:solidFill>
                  <a:srgbClr val="002959"/>
                </a:solidFill>
              </a:defRPr>
            </a:lvl3pPr>
            <a:lvl4pPr>
              <a:defRPr>
                <a:solidFill>
                  <a:srgbClr val="002959"/>
                </a:solidFill>
              </a:defRPr>
            </a:lvl4pPr>
            <a:lvl5pPr>
              <a:defRPr>
                <a:solidFill>
                  <a:srgbClr val="002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06452991-B4AF-774F-B9BD-B607EB5B03BA}"/>
              </a:ext>
            </a:extLst>
          </p:cNvPr>
          <p:cNvSpPr>
            <a:spLocks noGrp="1"/>
          </p:cNvSpPr>
          <p:nvPr>
            <p:ph sz="quarter" idx="11"/>
          </p:nvPr>
        </p:nvSpPr>
        <p:spPr>
          <a:xfrm>
            <a:off x="4682111" y="1511300"/>
            <a:ext cx="4013835" cy="4986338"/>
          </a:xfrm>
        </p:spPr>
        <p:txBody>
          <a:bodyPr/>
          <a:lstStyle>
            <a:lvl1pPr>
              <a:defRPr>
                <a:solidFill>
                  <a:srgbClr val="002959"/>
                </a:solidFill>
              </a:defRPr>
            </a:lvl1pPr>
            <a:lvl2pPr>
              <a:defRPr>
                <a:solidFill>
                  <a:srgbClr val="002959"/>
                </a:solidFill>
              </a:defRPr>
            </a:lvl2pPr>
            <a:lvl3pPr>
              <a:defRPr>
                <a:solidFill>
                  <a:srgbClr val="002959"/>
                </a:solidFill>
              </a:defRPr>
            </a:lvl3pPr>
            <a:lvl4pPr>
              <a:defRPr>
                <a:solidFill>
                  <a:srgbClr val="002959"/>
                </a:solidFill>
              </a:defRPr>
            </a:lvl4pPr>
            <a:lvl5pPr>
              <a:defRPr>
                <a:solidFill>
                  <a:srgbClr val="002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5111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321"/>
            <a:ext cx="7886700" cy="1325563"/>
          </a:xfrm>
        </p:spPr>
        <p:txBody>
          <a:bodyPr/>
          <a:lstStyle>
            <a:lvl1pPr>
              <a:defRPr>
                <a:solidFill>
                  <a:srgbClr val="002D5D"/>
                </a:solidFill>
                <a:latin typeface="Brandon grotesque bold"/>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2D5D"/>
              </a:buClr>
              <a:buFontTx/>
              <a:buChar char="*"/>
              <a:defRPr>
                <a:solidFill>
                  <a:srgbClr val="002D5D"/>
                </a:solidFill>
                <a:latin typeface="Brandonn grotesque regular"/>
              </a:defRPr>
            </a:lvl1pPr>
            <a:lvl2pPr marL="685800" indent="-228600">
              <a:buClr>
                <a:srgbClr val="002D5D"/>
              </a:buClr>
              <a:buFontTx/>
              <a:buChar char="*"/>
              <a:defRPr>
                <a:solidFill>
                  <a:srgbClr val="002D5D"/>
                </a:solidFill>
                <a:latin typeface="Brandonn grotesque regular"/>
              </a:defRPr>
            </a:lvl2pPr>
            <a:lvl3pPr marL="1143000" indent="-228600">
              <a:buClr>
                <a:srgbClr val="002D5D"/>
              </a:buClr>
              <a:buFontTx/>
              <a:buChar char="*"/>
              <a:defRPr>
                <a:solidFill>
                  <a:srgbClr val="002D5D"/>
                </a:solidFill>
                <a:latin typeface="Brandonn grotesque regular"/>
              </a:defRPr>
            </a:lvl3pPr>
            <a:lvl4pPr marL="1600200" indent="-228600">
              <a:buClr>
                <a:srgbClr val="002D5D"/>
              </a:buClr>
              <a:buFontTx/>
              <a:buChar char="*"/>
              <a:defRPr>
                <a:solidFill>
                  <a:srgbClr val="002D5D"/>
                </a:solidFill>
                <a:latin typeface="Brandonn grotesque regular"/>
              </a:defRPr>
            </a:lvl4pPr>
            <a:lvl5pPr marL="2057400" indent="-228600">
              <a:buClr>
                <a:srgbClr val="002D5D"/>
              </a:buClr>
              <a:buFontTx/>
              <a:buChar char="*"/>
              <a:defRPr>
                <a:solidFill>
                  <a:srgbClr val="002D5D"/>
                </a:solidFill>
                <a:latin typeface="Brandonn grotesque regul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9812E-0B53-914C-8849-7A84CA70B915}"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6F0C7-1D21-254E-9AFA-84A016E3550A}" type="slidenum">
              <a:rPr lang="en-US" smtClean="0"/>
              <a:t>‹#›</a:t>
            </a:fld>
            <a:endParaRPr lang="en-US"/>
          </a:p>
        </p:txBody>
      </p:sp>
    </p:spTree>
    <p:extLst>
      <p:ext uri="{BB962C8B-B14F-4D97-AF65-F5344CB8AC3E}">
        <p14:creationId xmlns:p14="http://schemas.microsoft.com/office/powerpoint/2010/main" val="240496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a:solidFill>
                  <a:srgbClr val="002D5D"/>
                </a:solidFill>
                <a:latin typeface="Brandon grotesque bold"/>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indent="-228600">
              <a:buFontTx/>
              <a:buBlip>
                <a:blip r:embed="rId2"/>
              </a:buBlip>
              <a:defRPr>
                <a:solidFill>
                  <a:srgbClr val="002D5D"/>
                </a:solidFill>
                <a:latin typeface="Brandonn grotesque regular"/>
              </a:defRPr>
            </a:lvl1pPr>
            <a:lvl2pPr marL="685800" indent="-228600">
              <a:buFontTx/>
              <a:buBlip>
                <a:blip r:embed="rId2"/>
              </a:buBlip>
              <a:defRPr>
                <a:solidFill>
                  <a:srgbClr val="002D5D"/>
                </a:solidFill>
                <a:latin typeface="Brandonn grotesque regular"/>
              </a:defRPr>
            </a:lvl2pPr>
            <a:lvl3pPr marL="1143000" indent="-228600">
              <a:buFontTx/>
              <a:buBlip>
                <a:blip r:embed="rId2"/>
              </a:buBlip>
              <a:defRPr>
                <a:solidFill>
                  <a:srgbClr val="002D5D"/>
                </a:solidFill>
                <a:latin typeface="Brandonn grotesque regular"/>
              </a:defRPr>
            </a:lvl3pPr>
            <a:lvl4pPr marL="1371600" indent="0">
              <a:buFontTx/>
              <a:buNone/>
              <a:defRPr>
                <a:solidFill>
                  <a:srgbClr val="002D5D"/>
                </a:solidFill>
                <a:latin typeface="Brandonn grotesque regular"/>
              </a:defRPr>
            </a:lvl4pPr>
            <a:lvl5pPr marL="1828800" indent="0">
              <a:buFontTx/>
              <a:buNone/>
              <a:defRPr/>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002D5D"/>
                </a:solidFill>
                <a:latin typeface="Brandonn grotesque regular"/>
              </a:defRPr>
            </a:lvl1pPr>
            <a:lvl2pPr>
              <a:defRPr>
                <a:solidFill>
                  <a:srgbClr val="002D5D"/>
                </a:solidFill>
                <a:latin typeface="Brandonn grotesque regular"/>
              </a:defRPr>
            </a:lvl2pPr>
            <a:lvl3pPr>
              <a:defRPr>
                <a:solidFill>
                  <a:srgbClr val="002D5D"/>
                </a:solidFill>
                <a:latin typeface="Brandonn grotesque regular"/>
              </a:defRPr>
            </a:lvl3pPr>
          </a:lstStyle>
          <a:p>
            <a:pPr lvl="0"/>
            <a:r>
              <a:rPr lang="en-US"/>
              <a:t>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11899"/>
            <a:ext cx="9144000" cy="542925"/>
          </a:xfrm>
          <a:prstGeom prst="rect">
            <a:avLst/>
          </a:prstGeom>
        </p:spPr>
      </p:pic>
    </p:spTree>
    <p:extLst>
      <p:ext uri="{BB962C8B-B14F-4D97-AF65-F5344CB8AC3E}">
        <p14:creationId xmlns:p14="http://schemas.microsoft.com/office/powerpoint/2010/main" val="19277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a:solidFill>
                  <a:srgbClr val="002D5D"/>
                </a:solidFill>
                <a:latin typeface="Brandon grotesque bold"/>
              </a:defRPr>
            </a:lvl1p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5075"/>
            <a:ext cx="9144000" cy="542925"/>
          </a:xfrm>
          <a:prstGeom prst="rect">
            <a:avLst/>
          </a:prstGeom>
        </p:spPr>
      </p:pic>
    </p:spTree>
    <p:extLst>
      <p:ext uri="{BB962C8B-B14F-4D97-AF65-F5344CB8AC3E}">
        <p14:creationId xmlns:p14="http://schemas.microsoft.com/office/powerpoint/2010/main" val="173738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002A59"/>
          </a:solidFill>
          <a:ln>
            <a:noFill/>
          </a:ln>
        </p:spPr>
        <p:txBody>
          <a:bodyPr wrap="square" lIns="68569" tIns="68569" rIns="68569" bIns="68569" anchor="ctr" anchorCtr="0">
            <a:noAutofit/>
          </a:bodyPr>
          <a:lstStyle/>
          <a:p>
            <a:pPr lvl="0">
              <a:spcBef>
                <a:spcPts val="0"/>
              </a:spcBef>
              <a:buNone/>
            </a:pPr>
            <a:endParaRPr sz="1050" dirty="0">
              <a:latin typeface="+mj-lt"/>
            </a:endParaRPr>
          </a:p>
        </p:txBody>
      </p:sp>
      <p:sp>
        <p:nvSpPr>
          <p:cNvPr id="16" name="Shape 16"/>
          <p:cNvSpPr txBox="1">
            <a:spLocks noGrp="1"/>
          </p:cNvSpPr>
          <p:nvPr>
            <p:ph type="ctrTitle"/>
          </p:nvPr>
        </p:nvSpPr>
        <p:spPr>
          <a:xfrm>
            <a:off x="685800" y="2111123"/>
            <a:ext cx="7772400" cy="1546500"/>
          </a:xfrm>
          <a:prstGeom prst="rect">
            <a:avLst/>
          </a:prstGeom>
        </p:spPr>
        <p:txBody>
          <a:bodyPr wrap="square" lIns="91425" tIns="91425" rIns="91425" bIns="91425" anchor="b" anchorCtr="0"/>
          <a:lstStyle>
            <a:lvl1pPr lvl="0" algn="ctr" rtl="0">
              <a:spcBef>
                <a:spcPts val="0"/>
              </a:spcBef>
              <a:buClr>
                <a:srgbClr val="FFFFFF"/>
              </a:buClr>
              <a:buSzPct val="100000"/>
              <a:defRPr sz="3600">
                <a:solidFill>
                  <a:srgbClr val="FFFFFF"/>
                </a:solidFill>
                <a:latin typeface="+mj-lt"/>
              </a:defRPr>
            </a:lvl1pPr>
            <a:lvl2pPr lvl="1" algn="ctr" rtl="0">
              <a:spcBef>
                <a:spcPts val="0"/>
              </a:spcBef>
              <a:buClr>
                <a:srgbClr val="FFFFFF"/>
              </a:buClr>
              <a:buSzPct val="100000"/>
              <a:defRPr sz="3600">
                <a:solidFill>
                  <a:srgbClr val="FFFFFF"/>
                </a:solidFill>
              </a:defRPr>
            </a:lvl2pPr>
            <a:lvl3pPr lvl="2" algn="ctr" rtl="0">
              <a:spcBef>
                <a:spcPts val="0"/>
              </a:spcBef>
              <a:buClr>
                <a:srgbClr val="FFFFFF"/>
              </a:buClr>
              <a:buSzPct val="100000"/>
              <a:defRPr sz="3600">
                <a:solidFill>
                  <a:srgbClr val="FFFFFF"/>
                </a:solidFill>
              </a:defRPr>
            </a:lvl3pPr>
            <a:lvl4pPr lvl="3" algn="ctr" rtl="0">
              <a:spcBef>
                <a:spcPts val="0"/>
              </a:spcBef>
              <a:buClr>
                <a:srgbClr val="FFFFFF"/>
              </a:buClr>
              <a:buSzPct val="100000"/>
              <a:defRPr sz="3600">
                <a:solidFill>
                  <a:srgbClr val="FFFFFF"/>
                </a:solidFill>
              </a:defRPr>
            </a:lvl4pPr>
            <a:lvl5pPr lvl="4" algn="ctr" rtl="0">
              <a:spcBef>
                <a:spcPts val="0"/>
              </a:spcBef>
              <a:buClr>
                <a:srgbClr val="FFFFFF"/>
              </a:buClr>
              <a:buSzPct val="100000"/>
              <a:defRPr sz="3600">
                <a:solidFill>
                  <a:srgbClr val="FFFFFF"/>
                </a:solidFill>
              </a:defRPr>
            </a:lvl5pPr>
            <a:lvl6pPr lvl="5" algn="ctr" rtl="0">
              <a:spcBef>
                <a:spcPts val="0"/>
              </a:spcBef>
              <a:buClr>
                <a:srgbClr val="FFFFFF"/>
              </a:buClr>
              <a:buSzPct val="100000"/>
              <a:defRPr sz="3600">
                <a:solidFill>
                  <a:srgbClr val="FFFFFF"/>
                </a:solidFill>
              </a:defRPr>
            </a:lvl6pPr>
            <a:lvl7pPr lvl="6" algn="ctr" rtl="0">
              <a:spcBef>
                <a:spcPts val="0"/>
              </a:spcBef>
              <a:buClr>
                <a:srgbClr val="FFFFFF"/>
              </a:buClr>
              <a:buSzPct val="100000"/>
              <a:defRPr sz="3600">
                <a:solidFill>
                  <a:srgbClr val="FFFFFF"/>
                </a:solidFill>
              </a:defRPr>
            </a:lvl7pPr>
            <a:lvl8pPr lvl="7" algn="ctr" rtl="0">
              <a:spcBef>
                <a:spcPts val="0"/>
              </a:spcBef>
              <a:buClr>
                <a:srgbClr val="FFFFFF"/>
              </a:buClr>
              <a:buSzPct val="100000"/>
              <a:defRPr sz="3600">
                <a:solidFill>
                  <a:srgbClr val="FFFFFF"/>
                </a:solidFill>
              </a:defRPr>
            </a:lvl8pPr>
            <a:lvl9pPr lvl="8" algn="ctr" rtl="0">
              <a:spcBef>
                <a:spcPts val="0"/>
              </a:spcBef>
              <a:buClr>
                <a:srgbClr val="FFFFFF"/>
              </a:buClr>
              <a:buSzPct val="100000"/>
              <a:defRPr sz="3600">
                <a:solidFill>
                  <a:srgbClr val="FFFFFF"/>
                </a:solidFill>
              </a:defRPr>
            </a:lvl9pPr>
          </a:lstStyle>
          <a:p>
            <a:r>
              <a:rPr lang="en-US"/>
              <a:t>Click to edit Master title style</a:t>
            </a:r>
            <a:endParaRPr dirty="0"/>
          </a:p>
        </p:txBody>
      </p:sp>
      <p:sp>
        <p:nvSpPr>
          <p:cNvPr id="17" name="Shape 17"/>
          <p:cNvSpPr txBox="1">
            <a:spLocks noGrp="1"/>
          </p:cNvSpPr>
          <p:nvPr>
            <p:ph type="subTitle" idx="1"/>
          </p:nvPr>
        </p:nvSpPr>
        <p:spPr>
          <a:xfrm>
            <a:off x="685800" y="3786738"/>
            <a:ext cx="7772400" cy="1046400"/>
          </a:xfrm>
          <a:prstGeom prst="rect">
            <a:avLst/>
          </a:prstGeom>
        </p:spPr>
        <p:txBody>
          <a:bodyPr wrap="square" lIns="91425" tIns="91425" rIns="91425" bIns="91425" anchor="t" anchorCtr="0"/>
          <a:lstStyle>
            <a:lvl1pPr lvl="0" algn="ctr" rtl="0">
              <a:spcBef>
                <a:spcPts val="0"/>
              </a:spcBef>
              <a:buClr>
                <a:srgbClr val="FFFFFF"/>
              </a:buClr>
              <a:buSzPct val="100000"/>
              <a:buNone/>
              <a:defRPr sz="1800" b="0">
                <a:solidFill>
                  <a:srgbClr val="FFFFFF"/>
                </a:solidFill>
                <a:latin typeface="+mj-lt"/>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1800" b="1">
                <a:solidFill>
                  <a:srgbClr val="FFFFFF"/>
                </a:solidFill>
              </a:defRPr>
            </a:lvl4pPr>
            <a:lvl5pPr lvl="4" algn="ctr" rtl="0">
              <a:spcBef>
                <a:spcPts val="0"/>
              </a:spcBef>
              <a:buClr>
                <a:srgbClr val="FFFFFF"/>
              </a:buClr>
              <a:buSzPct val="100000"/>
              <a:buNone/>
              <a:defRPr sz="1800" b="1">
                <a:solidFill>
                  <a:srgbClr val="FFFFFF"/>
                </a:solidFill>
              </a:defRPr>
            </a:lvl5pPr>
            <a:lvl6pPr lvl="5" algn="ctr" rtl="0">
              <a:spcBef>
                <a:spcPts val="0"/>
              </a:spcBef>
              <a:buClr>
                <a:srgbClr val="FFFFFF"/>
              </a:buClr>
              <a:buSzPct val="100000"/>
              <a:buNone/>
              <a:defRPr sz="1800" b="1">
                <a:solidFill>
                  <a:srgbClr val="FFFFFF"/>
                </a:solidFill>
              </a:defRPr>
            </a:lvl6pPr>
            <a:lvl7pPr lvl="6" algn="ctr" rtl="0">
              <a:spcBef>
                <a:spcPts val="0"/>
              </a:spcBef>
              <a:buClr>
                <a:srgbClr val="FFFFFF"/>
              </a:buClr>
              <a:buSzPct val="100000"/>
              <a:buNone/>
              <a:defRPr sz="1800" b="1">
                <a:solidFill>
                  <a:srgbClr val="FFFFFF"/>
                </a:solidFill>
              </a:defRPr>
            </a:lvl7pPr>
            <a:lvl8pPr lvl="7" algn="ctr" rtl="0">
              <a:spcBef>
                <a:spcPts val="0"/>
              </a:spcBef>
              <a:buClr>
                <a:srgbClr val="FFFFFF"/>
              </a:buClr>
              <a:buSzPct val="100000"/>
              <a:buNone/>
              <a:defRPr sz="1800" b="1">
                <a:solidFill>
                  <a:srgbClr val="FFFFFF"/>
                </a:solidFill>
              </a:defRPr>
            </a:lvl8pPr>
            <a:lvl9pPr lvl="8" algn="ctr" rtl="0">
              <a:spcBef>
                <a:spcPts val="0"/>
              </a:spcBef>
              <a:buClr>
                <a:srgbClr val="FFFFFF"/>
              </a:buClr>
              <a:buSzPct val="100000"/>
              <a:buNone/>
              <a:defRPr sz="1800" b="1">
                <a:solidFill>
                  <a:srgbClr val="FFFFFF"/>
                </a:solidFill>
              </a:defRPr>
            </a:lvl9pPr>
          </a:lstStyle>
          <a:p>
            <a:r>
              <a:rPr lang="en-US"/>
              <a:t>Click to edit Master subtitle style</a:t>
            </a:r>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4444" y="6114502"/>
            <a:ext cx="3350623" cy="644781"/>
          </a:xfrm>
          <a:prstGeom prst="rect">
            <a:avLst/>
          </a:prstGeom>
        </p:spPr>
      </p:pic>
    </p:spTree>
    <p:extLst>
      <p:ext uri="{BB962C8B-B14F-4D97-AF65-F5344CB8AC3E}">
        <p14:creationId xmlns:p14="http://schemas.microsoft.com/office/powerpoint/2010/main" val="350001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Shape 23">
            <a:extLst>
              <a:ext uri="{FF2B5EF4-FFF2-40B4-BE49-F238E27FC236}">
                <a16:creationId xmlns:a16="http://schemas.microsoft.com/office/drawing/2014/main" id="{C6CB8087-2425-AC4B-8CEA-4CAAF459ABEE}"/>
              </a:ext>
            </a:extLst>
          </p:cNvPr>
          <p:cNvSpPr txBox="1"/>
          <p:nvPr/>
        </p:nvSpPr>
        <p:spPr>
          <a:xfrm>
            <a:off x="3761032" y="464327"/>
            <a:ext cx="1627432" cy="871500"/>
          </a:xfrm>
          <a:prstGeom prst="rect">
            <a:avLst/>
          </a:prstGeom>
          <a:noFill/>
          <a:ln>
            <a:noFill/>
          </a:ln>
        </p:spPr>
        <p:txBody>
          <a:bodyPr wrap="square" lIns="51427" tIns="51427" rIns="51427" bIns="51427" anchor="t" anchorCtr="0">
            <a:noAutofit/>
          </a:bodyPr>
          <a:lstStyle/>
          <a:p>
            <a:pPr lvl="0" algn="ctr">
              <a:spcBef>
                <a:spcPts val="0"/>
              </a:spcBef>
              <a:buNone/>
            </a:pPr>
            <a:r>
              <a:rPr lang="en" sz="5400" b="1" dirty="0">
                <a:solidFill>
                  <a:srgbClr val="002060"/>
                </a:solidFill>
              </a:rPr>
              <a:t>“</a:t>
            </a:r>
          </a:p>
        </p:txBody>
      </p:sp>
      <p:sp>
        <p:nvSpPr>
          <p:cNvPr id="7" name="Shape 25">
            <a:extLst>
              <a:ext uri="{FF2B5EF4-FFF2-40B4-BE49-F238E27FC236}">
                <a16:creationId xmlns:a16="http://schemas.microsoft.com/office/drawing/2014/main" id="{21FA2739-662C-0C44-9EB7-59D5B0E49894}"/>
              </a:ext>
            </a:extLst>
          </p:cNvPr>
          <p:cNvSpPr/>
          <p:nvPr/>
        </p:nvSpPr>
        <p:spPr>
          <a:xfrm>
            <a:off x="538201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sp>
        <p:nvSpPr>
          <p:cNvPr id="8" name="Shape 25">
            <a:extLst>
              <a:ext uri="{FF2B5EF4-FFF2-40B4-BE49-F238E27FC236}">
                <a16:creationId xmlns:a16="http://schemas.microsoft.com/office/drawing/2014/main" id="{754CCE72-A0B6-B945-9B02-46D14DF46891}"/>
              </a:ext>
            </a:extLst>
          </p:cNvPr>
          <p:cNvSpPr/>
          <p:nvPr/>
        </p:nvSpPr>
        <p:spPr>
          <a:xfrm>
            <a:off x="-954" y="783009"/>
            <a:ext cx="3761986" cy="117068"/>
          </a:xfrm>
          <a:prstGeom prst="rect">
            <a:avLst/>
          </a:prstGeom>
          <a:solidFill>
            <a:srgbClr val="002A59"/>
          </a:solidFill>
          <a:ln>
            <a:noFill/>
          </a:ln>
        </p:spPr>
        <p:txBody>
          <a:bodyPr wrap="square" lIns="51427" tIns="51427" rIns="51427" bIns="51427" anchor="ctr" anchorCtr="0">
            <a:noAutofit/>
          </a:bodyPr>
          <a:lstStyle/>
          <a:p>
            <a:pPr lvl="0">
              <a:spcBef>
                <a:spcPts val="0"/>
              </a:spcBef>
              <a:buNone/>
            </a:pPr>
            <a:endParaRPr sz="788"/>
          </a:p>
        </p:txBody>
      </p:sp>
      <p:pic>
        <p:nvPicPr>
          <p:cNvPr id="10" name="Picture 9">
            <a:extLst>
              <a:ext uri="{FF2B5EF4-FFF2-40B4-BE49-F238E27FC236}">
                <a16:creationId xmlns:a16="http://schemas.microsoft.com/office/drawing/2014/main" id="{FD74F390-CD1A-C34F-96AA-06F09FAE1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899"/>
            <a:ext cx="9144000" cy="542925"/>
          </a:xfrm>
          <a:prstGeom prst="rect">
            <a:avLst/>
          </a:prstGeom>
        </p:spPr>
      </p:pic>
      <p:sp>
        <p:nvSpPr>
          <p:cNvPr id="13" name="Content Placeholder 2">
            <a:extLst>
              <a:ext uri="{FF2B5EF4-FFF2-40B4-BE49-F238E27FC236}">
                <a16:creationId xmlns:a16="http://schemas.microsoft.com/office/drawing/2014/main" id="{1F2AFF26-C479-9444-83B6-456A64C4F4D0}"/>
              </a:ext>
            </a:extLst>
          </p:cNvPr>
          <p:cNvSpPr>
            <a:spLocks noGrp="1"/>
          </p:cNvSpPr>
          <p:nvPr>
            <p:ph idx="1"/>
          </p:nvPr>
        </p:nvSpPr>
        <p:spPr>
          <a:xfrm>
            <a:off x="628650" y="1335827"/>
            <a:ext cx="7886700" cy="4351338"/>
          </a:xfrm>
        </p:spPr>
        <p:txBody>
          <a:bodyPr/>
          <a:lstStyle>
            <a:lvl1pPr marL="0" indent="0" algn="ctr">
              <a:buClr>
                <a:srgbClr val="002D5D"/>
              </a:buClr>
              <a:buFontTx/>
              <a:buNone/>
              <a:defRPr i="1">
                <a:solidFill>
                  <a:srgbClr val="002D5D"/>
                </a:solidFill>
                <a:latin typeface="Brandonn grotesque regular"/>
              </a:defRPr>
            </a:lvl1pPr>
            <a:lvl2pPr marL="685800" indent="-228600">
              <a:buClr>
                <a:srgbClr val="002D5D"/>
              </a:buClr>
              <a:buFontTx/>
              <a:buChar char="*"/>
              <a:defRPr>
                <a:solidFill>
                  <a:srgbClr val="002D5D"/>
                </a:solidFill>
                <a:latin typeface="Brandonn grotesque regular"/>
              </a:defRPr>
            </a:lvl2pPr>
            <a:lvl3pPr marL="1143000" indent="-228600">
              <a:buClr>
                <a:srgbClr val="002D5D"/>
              </a:buClr>
              <a:buFontTx/>
              <a:buChar char="*"/>
              <a:defRPr>
                <a:solidFill>
                  <a:srgbClr val="002D5D"/>
                </a:solidFill>
                <a:latin typeface="Brandonn grotesque regular"/>
              </a:defRPr>
            </a:lvl3pPr>
            <a:lvl4pPr marL="1600200" indent="-228600">
              <a:buClr>
                <a:srgbClr val="002D5D"/>
              </a:buClr>
              <a:buFontTx/>
              <a:buChar char="*"/>
              <a:defRPr>
                <a:solidFill>
                  <a:srgbClr val="002D5D"/>
                </a:solidFill>
                <a:latin typeface="Brandonn grotesque regular"/>
              </a:defRPr>
            </a:lvl4pPr>
            <a:lvl5pPr marL="2057400" indent="-228600">
              <a:buClr>
                <a:srgbClr val="002D5D"/>
              </a:buClr>
              <a:buFontTx/>
              <a:buChar char="*"/>
              <a:defRPr>
                <a:solidFill>
                  <a:srgbClr val="002D5D"/>
                </a:solidFill>
                <a:latin typeface="Brandonn grotesque regular"/>
              </a:defRPr>
            </a:lvl5pPr>
          </a:lstStyle>
          <a:p>
            <a:pPr lvl="0"/>
            <a:r>
              <a:rPr lang="en-US"/>
              <a:t>Edit Master text styles</a:t>
            </a:r>
          </a:p>
        </p:txBody>
      </p:sp>
    </p:spTree>
    <p:extLst>
      <p:ext uri="{BB962C8B-B14F-4D97-AF65-F5344CB8AC3E}">
        <p14:creationId xmlns:p14="http://schemas.microsoft.com/office/powerpoint/2010/main" val="103085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0C419A-E50A-1B4C-933C-EC56DBDBA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13" name="Group 12">
            <a:extLst>
              <a:ext uri="{FF2B5EF4-FFF2-40B4-BE49-F238E27FC236}">
                <a16:creationId xmlns:a16="http://schemas.microsoft.com/office/drawing/2014/main" id="{725B5B0D-8E00-4E47-AAE9-D217DA6542A9}"/>
              </a:ext>
            </a:extLst>
          </p:cNvPr>
          <p:cNvGrpSpPr/>
          <p:nvPr/>
        </p:nvGrpSpPr>
        <p:grpSpPr>
          <a:xfrm>
            <a:off x="1159173" y="2766303"/>
            <a:ext cx="6850743" cy="2985433"/>
            <a:chOff x="1050234" y="2501259"/>
            <a:chExt cx="6850743" cy="2985433"/>
          </a:xfrm>
        </p:grpSpPr>
        <p:sp>
          <p:nvSpPr>
            <p:cNvPr id="8" name="TextBox 7">
              <a:extLst>
                <a:ext uri="{FF2B5EF4-FFF2-40B4-BE49-F238E27FC236}">
                  <a16:creationId xmlns:a16="http://schemas.microsoft.com/office/drawing/2014/main" id="{A6113874-8BA7-784A-B132-6CA4494F3EF4}"/>
                </a:ext>
              </a:extLst>
            </p:cNvPr>
            <p:cNvSpPr txBox="1"/>
            <p:nvPr/>
          </p:nvSpPr>
          <p:spPr>
            <a:xfrm>
              <a:off x="1050234" y="2501259"/>
              <a:ext cx="6850743" cy="2985433"/>
            </a:xfrm>
            <a:prstGeom prst="rect">
              <a:avLst/>
            </a:prstGeom>
            <a:noFill/>
          </p:spPr>
          <p:txBody>
            <a:bodyPr wrap="square" rtlCol="0">
              <a:spAutoFit/>
            </a:bodyPr>
            <a:lstStyle/>
            <a:p>
              <a:pPr algn="ctr"/>
              <a:r>
                <a:rPr lang="en-US" sz="3200" b="1" dirty="0">
                  <a:solidFill>
                    <a:srgbClr val="163259"/>
                  </a:solidFill>
                  <a:latin typeface="Brandon grotesque bold"/>
                </a:rPr>
                <a:t>Jennifer </a:t>
              </a:r>
              <a:r>
                <a:rPr lang="en-US" sz="3200" b="1" dirty="0" err="1">
                  <a:solidFill>
                    <a:srgbClr val="163259"/>
                  </a:solidFill>
                  <a:latin typeface="Brandon grotesque bold"/>
                </a:rPr>
                <a:t>Landhuis</a:t>
              </a:r>
              <a:endParaRPr lang="en-US" sz="3200" b="1" dirty="0">
                <a:solidFill>
                  <a:srgbClr val="163259"/>
                </a:solidFill>
                <a:latin typeface="Brandon grotesque bold"/>
              </a:endParaRPr>
            </a:p>
            <a:p>
              <a:pPr algn="ctr"/>
              <a:r>
                <a:rPr lang="en-US" sz="2400" dirty="0">
                  <a:solidFill>
                    <a:srgbClr val="163259"/>
                  </a:solidFill>
                  <a:latin typeface="Brandon grotesque bold"/>
                </a:rPr>
                <a:t>M.S., Director</a:t>
              </a:r>
            </a:p>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202-819-1381</a:t>
              </a:r>
              <a:endParaRPr lang="en-US" sz="2400" dirty="0">
                <a:latin typeface="Brandon grotesque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err="1">
                  <a:solidFill>
                    <a:srgbClr val="163259"/>
                  </a:solidFill>
                  <a:latin typeface="Brandon grotesque bold"/>
                </a:rPr>
                <a:t>jlandhuis@aequitasresource.org</a:t>
              </a:r>
              <a:endParaRPr lang="en-US" sz="2400" b="0" u="none" dirty="0">
                <a:solidFill>
                  <a:srgbClr val="163259"/>
                </a:solidFill>
                <a:latin typeface="Brandon grotesque bold"/>
              </a:endParaRPr>
            </a:p>
            <a:p>
              <a:pPr algn="ctr"/>
              <a:r>
                <a:rPr lang="en-US" sz="2400" b="1" u="none" dirty="0">
                  <a:solidFill>
                    <a:srgbClr val="163259"/>
                  </a:solidFill>
                  <a:latin typeface="Brandon grotesque bold"/>
                </a:rPr>
                <a:t>www.stalkingawareness.org </a:t>
              </a:r>
            </a:p>
            <a:p>
              <a:endParaRPr lang="en-US" dirty="0"/>
            </a:p>
            <a:p>
              <a:endParaRPr lang="en-US" dirty="0"/>
            </a:p>
          </p:txBody>
        </p:sp>
        <p:grpSp>
          <p:nvGrpSpPr>
            <p:cNvPr id="12" name="Group 11">
              <a:extLst>
                <a:ext uri="{FF2B5EF4-FFF2-40B4-BE49-F238E27FC236}">
                  <a16:creationId xmlns:a16="http://schemas.microsoft.com/office/drawing/2014/main" id="{56EB0471-8044-3E45-BD30-2C169A8B8900}"/>
                </a:ext>
              </a:extLst>
            </p:cNvPr>
            <p:cNvGrpSpPr/>
            <p:nvPr/>
          </p:nvGrpSpPr>
          <p:grpSpPr>
            <a:xfrm>
              <a:off x="2983395" y="4728341"/>
              <a:ext cx="4139943" cy="562543"/>
              <a:chOff x="1658178" y="6005717"/>
              <a:chExt cx="4139943" cy="568187"/>
            </a:xfrm>
          </p:grpSpPr>
          <p:sp>
            <p:nvSpPr>
              <p:cNvPr id="9" name="TextBox 8">
                <a:extLst>
                  <a:ext uri="{FF2B5EF4-FFF2-40B4-BE49-F238E27FC236}">
                    <a16:creationId xmlns:a16="http://schemas.microsoft.com/office/drawing/2014/main" id="{368226E9-E8D6-4D48-A230-C6F1E247F02D}"/>
                  </a:ext>
                </a:extLst>
              </p:cNvPr>
              <p:cNvSpPr txBox="1"/>
              <p:nvPr/>
            </p:nvSpPr>
            <p:spPr>
              <a:xfrm>
                <a:off x="2069401" y="6056663"/>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11" name="Picture 10">
                <a:extLst>
                  <a:ext uri="{FF2B5EF4-FFF2-40B4-BE49-F238E27FC236}">
                    <a16:creationId xmlns:a16="http://schemas.microsoft.com/office/drawing/2014/main" id="{790A5DDD-4BFF-E942-8309-CC8B89B6D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178" y="6005717"/>
                <a:ext cx="568187" cy="568187"/>
              </a:xfrm>
              <a:prstGeom prst="rect">
                <a:avLst/>
              </a:prstGeom>
            </p:spPr>
          </p:pic>
        </p:grpSp>
      </p:grpSp>
    </p:spTree>
    <p:extLst>
      <p:ext uri="{BB962C8B-B14F-4D97-AF65-F5344CB8AC3E}">
        <p14:creationId xmlns:p14="http://schemas.microsoft.com/office/powerpoint/2010/main" val="241948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FD29A-819E-1640-B5E9-54E475554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8" name="Group 7">
            <a:extLst>
              <a:ext uri="{FF2B5EF4-FFF2-40B4-BE49-F238E27FC236}">
                <a16:creationId xmlns:a16="http://schemas.microsoft.com/office/drawing/2014/main" id="{DA234A22-2CCC-2542-BD8F-3FE67C9D25AD}"/>
              </a:ext>
            </a:extLst>
          </p:cNvPr>
          <p:cNvGrpSpPr/>
          <p:nvPr/>
        </p:nvGrpSpPr>
        <p:grpSpPr>
          <a:xfrm>
            <a:off x="1159173" y="2859069"/>
            <a:ext cx="6850743" cy="2970044"/>
            <a:chOff x="1050234" y="2501259"/>
            <a:chExt cx="6850743" cy="2970044"/>
          </a:xfrm>
        </p:grpSpPr>
        <p:sp>
          <p:nvSpPr>
            <p:cNvPr id="9" name="TextBox 8">
              <a:extLst>
                <a:ext uri="{FF2B5EF4-FFF2-40B4-BE49-F238E27FC236}">
                  <a16:creationId xmlns:a16="http://schemas.microsoft.com/office/drawing/2014/main" id="{32929FEB-FFCF-3C42-8013-EBD8B7F0417E}"/>
                </a:ext>
              </a:extLst>
            </p:cNvPr>
            <p:cNvSpPr txBox="1"/>
            <p:nvPr/>
          </p:nvSpPr>
          <p:spPr>
            <a:xfrm>
              <a:off x="1050234" y="2501259"/>
              <a:ext cx="6850743" cy="2970044"/>
            </a:xfrm>
            <a:prstGeom prst="rect">
              <a:avLst/>
            </a:prstGeom>
            <a:noFill/>
          </p:spPr>
          <p:txBody>
            <a:bodyPr wrap="square" rtlCol="0">
              <a:spAutoFit/>
            </a:bodyPr>
            <a:lstStyle/>
            <a:p>
              <a:pPr algn="ctr"/>
              <a:r>
                <a:rPr lang="en-US" sz="3200" b="1" dirty="0">
                  <a:solidFill>
                    <a:srgbClr val="163259"/>
                  </a:solidFill>
                  <a:latin typeface="Brandon grotesque bold"/>
                </a:rPr>
                <a:t>Dana </a:t>
              </a:r>
              <a:r>
                <a:rPr lang="en-US" sz="3200" b="1" dirty="0" err="1">
                  <a:solidFill>
                    <a:srgbClr val="163259"/>
                  </a:solidFill>
                  <a:latin typeface="Brandon grotesque bold"/>
                </a:rPr>
                <a:t>Fleitman</a:t>
              </a:r>
              <a:endParaRPr lang="en-US" sz="3200" b="1" dirty="0">
                <a:solidFill>
                  <a:srgbClr val="163259"/>
                </a:solidFill>
                <a:latin typeface="Brandon grotesque bold"/>
              </a:endParaRPr>
            </a:p>
            <a:p>
              <a:pPr algn="ctr"/>
              <a:r>
                <a:rPr lang="en-US" sz="2400" dirty="0" err="1">
                  <a:solidFill>
                    <a:srgbClr val="163259"/>
                  </a:solidFill>
                  <a:latin typeface="Brandon grotesque bold"/>
                </a:rPr>
                <a:t>M.A.Ed.H.D</a:t>
              </a:r>
              <a:r>
                <a:rPr lang="en-US" sz="2400" dirty="0">
                  <a:solidFill>
                    <a:srgbClr val="163259"/>
                  </a:solidFill>
                  <a:latin typeface="Brandon grotesque bold"/>
                </a:rPr>
                <a:t>., Associate Advisor</a:t>
              </a:r>
            </a:p>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202-819-1381</a:t>
              </a:r>
              <a:endParaRPr lang="en-US" sz="2400" dirty="0">
                <a:latin typeface="Brandon grotesque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err="1">
                  <a:solidFill>
                    <a:srgbClr val="163259"/>
                  </a:solidFill>
                  <a:latin typeface="Brandon grotesque bold"/>
                </a:rPr>
                <a:t>jlandhuis@aequitasresource.org</a:t>
              </a:r>
              <a:endParaRPr lang="en-US" sz="2400" b="0" u="none" dirty="0">
                <a:solidFill>
                  <a:srgbClr val="163259"/>
                </a:solidFill>
                <a:latin typeface="Brandon grotesque bold"/>
              </a:endParaRPr>
            </a:p>
            <a:p>
              <a:pPr algn="ctr"/>
              <a:r>
                <a:rPr lang="en-US" sz="2400" b="1" u="none" dirty="0">
                  <a:solidFill>
                    <a:srgbClr val="163259"/>
                  </a:solidFill>
                  <a:latin typeface="Brandon grotesque bold"/>
                </a:rPr>
                <a:t>www.stalkingawareness.org </a:t>
              </a:r>
            </a:p>
            <a:p>
              <a:endParaRPr lang="en-US" dirty="0"/>
            </a:p>
            <a:p>
              <a:endParaRPr lang="en-US" dirty="0"/>
            </a:p>
          </p:txBody>
        </p:sp>
        <p:grpSp>
          <p:nvGrpSpPr>
            <p:cNvPr id="10" name="Group 9">
              <a:extLst>
                <a:ext uri="{FF2B5EF4-FFF2-40B4-BE49-F238E27FC236}">
                  <a16:creationId xmlns:a16="http://schemas.microsoft.com/office/drawing/2014/main" id="{F418991F-D1D1-FC4E-B167-D7561AD7EF5E}"/>
                </a:ext>
              </a:extLst>
            </p:cNvPr>
            <p:cNvGrpSpPr/>
            <p:nvPr/>
          </p:nvGrpSpPr>
          <p:grpSpPr>
            <a:xfrm>
              <a:off x="2983395" y="4728341"/>
              <a:ext cx="4139943" cy="562543"/>
              <a:chOff x="1658178" y="6005717"/>
              <a:chExt cx="4139943" cy="568187"/>
            </a:xfrm>
          </p:grpSpPr>
          <p:sp>
            <p:nvSpPr>
              <p:cNvPr id="11" name="TextBox 10">
                <a:extLst>
                  <a:ext uri="{FF2B5EF4-FFF2-40B4-BE49-F238E27FC236}">
                    <a16:creationId xmlns:a16="http://schemas.microsoft.com/office/drawing/2014/main" id="{3A38E44A-7489-A14D-B9FC-FC6A0BF76FBE}"/>
                  </a:ext>
                </a:extLst>
              </p:cNvPr>
              <p:cNvSpPr txBox="1"/>
              <p:nvPr/>
            </p:nvSpPr>
            <p:spPr>
              <a:xfrm>
                <a:off x="2069401" y="6056663"/>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12" name="Picture 11">
                <a:extLst>
                  <a:ext uri="{FF2B5EF4-FFF2-40B4-BE49-F238E27FC236}">
                    <a16:creationId xmlns:a16="http://schemas.microsoft.com/office/drawing/2014/main" id="{6DAD657F-A792-DD42-8B89-4E08604E2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178" y="6005717"/>
                <a:ext cx="568187" cy="568187"/>
              </a:xfrm>
              <a:prstGeom prst="rect">
                <a:avLst/>
              </a:prstGeom>
            </p:spPr>
          </p:pic>
        </p:grpSp>
      </p:grpSp>
    </p:spTree>
    <p:extLst>
      <p:ext uri="{BB962C8B-B14F-4D97-AF65-F5344CB8AC3E}">
        <p14:creationId xmlns:p14="http://schemas.microsoft.com/office/powerpoint/2010/main" val="171143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CB6AED-DA8B-184E-A926-1E8B8ED37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57" y="589986"/>
            <a:ext cx="8159176" cy="1570119"/>
          </a:xfrm>
          <a:prstGeom prst="rect">
            <a:avLst/>
          </a:prstGeom>
        </p:spPr>
      </p:pic>
      <p:grpSp>
        <p:nvGrpSpPr>
          <p:cNvPr id="18" name="Group 17">
            <a:extLst>
              <a:ext uri="{FF2B5EF4-FFF2-40B4-BE49-F238E27FC236}">
                <a16:creationId xmlns:a16="http://schemas.microsoft.com/office/drawing/2014/main" id="{F87F6FDC-8A67-A647-A106-DAB482B4D603}"/>
              </a:ext>
            </a:extLst>
          </p:cNvPr>
          <p:cNvGrpSpPr/>
          <p:nvPr userDrawn="1"/>
        </p:nvGrpSpPr>
        <p:grpSpPr>
          <a:xfrm>
            <a:off x="1159173" y="2912077"/>
            <a:ext cx="6850743" cy="2123658"/>
            <a:chOff x="1050234" y="2501259"/>
            <a:chExt cx="6850743" cy="2123658"/>
          </a:xfrm>
        </p:grpSpPr>
        <p:sp>
          <p:nvSpPr>
            <p:cNvPr id="19" name="TextBox 18">
              <a:extLst>
                <a:ext uri="{FF2B5EF4-FFF2-40B4-BE49-F238E27FC236}">
                  <a16:creationId xmlns:a16="http://schemas.microsoft.com/office/drawing/2014/main" id="{799EFBB0-2ECE-BE49-9EF9-6FBE3B80D2C2}"/>
                </a:ext>
              </a:extLst>
            </p:cNvPr>
            <p:cNvSpPr txBox="1"/>
            <p:nvPr userDrawn="1"/>
          </p:nvSpPr>
          <p:spPr>
            <a:xfrm>
              <a:off x="1050234" y="2501259"/>
              <a:ext cx="6850743" cy="2123658"/>
            </a:xfrm>
            <a:prstGeom prst="rect">
              <a:avLst/>
            </a:prstGeom>
            <a:noFill/>
          </p:spPr>
          <p:txBody>
            <a:bodyPr wrap="square" rtlCol="0">
              <a:spAutoFit/>
            </a:bodyPr>
            <a:lstStyle/>
            <a:p>
              <a:pPr algn="ctr"/>
              <a:endParaRPr lang="en-US" sz="2400" dirty="0">
                <a:solidFill>
                  <a:srgbClr val="163259"/>
                </a:solidFill>
                <a:latin typeface="Brandon grotesque bold"/>
              </a:endParaRPr>
            </a:p>
            <a:p>
              <a:pPr algn="ctr"/>
              <a:r>
                <a:rPr lang="en-US" sz="2400" dirty="0">
                  <a:solidFill>
                    <a:srgbClr val="163259"/>
                  </a:solidFill>
                  <a:latin typeface="Brandon grotesque bold"/>
                </a:rPr>
                <a:t>202-558-0040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none" dirty="0" err="1">
                  <a:solidFill>
                    <a:srgbClr val="163259"/>
                  </a:solidFill>
                  <a:latin typeface="Brandon grotesque bold"/>
                </a:rPr>
                <a:t>info@aequitasresource.org</a:t>
              </a:r>
              <a:endParaRPr lang="en-US" sz="2400" b="0" u="none" dirty="0">
                <a:solidFill>
                  <a:srgbClr val="163259"/>
                </a:solidFill>
                <a:latin typeface="Brandon grotesque bold"/>
              </a:endParaRPr>
            </a:p>
            <a:p>
              <a:pPr algn="ctr"/>
              <a:r>
                <a:rPr lang="en-US" sz="2400" b="1" u="none" dirty="0" err="1">
                  <a:solidFill>
                    <a:srgbClr val="163259"/>
                  </a:solidFill>
                  <a:latin typeface="Brandon grotesque bold"/>
                </a:rPr>
                <a:t>www.stalkingawareness.org</a:t>
              </a:r>
              <a:r>
                <a:rPr lang="en-US" sz="2400" b="1" u="none" dirty="0">
                  <a:solidFill>
                    <a:srgbClr val="163259"/>
                  </a:solidFill>
                  <a:latin typeface="Brandon grotesque bold"/>
                </a:rPr>
                <a:t> </a:t>
              </a:r>
            </a:p>
            <a:p>
              <a:endParaRPr lang="en-US" dirty="0"/>
            </a:p>
            <a:p>
              <a:endParaRPr lang="en-US" dirty="0"/>
            </a:p>
          </p:txBody>
        </p:sp>
        <p:grpSp>
          <p:nvGrpSpPr>
            <p:cNvPr id="20" name="Group 19">
              <a:extLst>
                <a:ext uri="{FF2B5EF4-FFF2-40B4-BE49-F238E27FC236}">
                  <a16:creationId xmlns:a16="http://schemas.microsoft.com/office/drawing/2014/main" id="{95B37D40-ECCB-8B4C-A0A1-0DD375C7F282}"/>
                </a:ext>
              </a:extLst>
            </p:cNvPr>
            <p:cNvGrpSpPr/>
            <p:nvPr userDrawn="1"/>
          </p:nvGrpSpPr>
          <p:grpSpPr>
            <a:xfrm>
              <a:off x="3080805" y="4035696"/>
              <a:ext cx="4167193" cy="562543"/>
              <a:chOff x="1755588" y="5306124"/>
              <a:chExt cx="4167193" cy="568187"/>
            </a:xfrm>
          </p:grpSpPr>
          <p:sp>
            <p:nvSpPr>
              <p:cNvPr id="21" name="TextBox 20">
                <a:extLst>
                  <a:ext uri="{FF2B5EF4-FFF2-40B4-BE49-F238E27FC236}">
                    <a16:creationId xmlns:a16="http://schemas.microsoft.com/office/drawing/2014/main" id="{9594EEFC-09F9-024D-B50B-6A5497A69999}"/>
                  </a:ext>
                </a:extLst>
              </p:cNvPr>
              <p:cNvSpPr txBox="1"/>
              <p:nvPr userDrawn="1"/>
            </p:nvSpPr>
            <p:spPr>
              <a:xfrm>
                <a:off x="2194061" y="5306124"/>
                <a:ext cx="3728720" cy="466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dirty="0">
                    <a:solidFill>
                      <a:srgbClr val="163259"/>
                    </a:solidFill>
                    <a:latin typeface="Brandon grotesque bold"/>
                  </a:rPr>
                  <a:t>@</a:t>
                </a:r>
                <a:r>
                  <a:rPr lang="en-US" sz="2400" b="0" u="none" dirty="0" err="1">
                    <a:solidFill>
                      <a:srgbClr val="163259"/>
                    </a:solidFill>
                    <a:latin typeface="Brandon grotesque bold"/>
                  </a:rPr>
                  <a:t>followuslegally</a:t>
                </a:r>
                <a:endParaRPr lang="en-US" sz="2400" b="0" u="none" dirty="0">
                  <a:solidFill>
                    <a:srgbClr val="163259"/>
                  </a:solidFill>
                  <a:latin typeface="Brandon grotesque bold"/>
                </a:endParaRPr>
              </a:p>
            </p:txBody>
          </p:sp>
          <p:pic>
            <p:nvPicPr>
              <p:cNvPr id="22" name="Picture 21">
                <a:extLst>
                  <a:ext uri="{FF2B5EF4-FFF2-40B4-BE49-F238E27FC236}">
                    <a16:creationId xmlns:a16="http://schemas.microsoft.com/office/drawing/2014/main" id="{4A0166C5-9D1C-ED4B-8EBC-D340DB2211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5588" y="5306124"/>
                <a:ext cx="568187" cy="568187"/>
              </a:xfrm>
              <a:prstGeom prst="rect">
                <a:avLst/>
              </a:prstGeom>
            </p:spPr>
          </p:pic>
        </p:grpSp>
      </p:grpSp>
    </p:spTree>
    <p:extLst>
      <p:ext uri="{BB962C8B-B14F-4D97-AF65-F5344CB8AC3E}">
        <p14:creationId xmlns:p14="http://schemas.microsoft.com/office/powerpoint/2010/main" val="367775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9812E-0B53-914C-8849-7A84CA70B915}" type="datetimeFigureOut">
              <a:rPr lang="en-US" smtClean="0"/>
              <a:t>12/21/2022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6F0C7-1D21-254E-9AFA-84A016E3550A}" type="slidenum">
              <a:rPr lang="en-US" smtClean="0"/>
              <a:t>‹#›</a:t>
            </a:fld>
            <a:endParaRPr lang="en-US"/>
          </a:p>
        </p:txBody>
      </p:sp>
    </p:spTree>
    <p:extLst>
      <p:ext uri="{BB962C8B-B14F-4D97-AF65-F5344CB8AC3E}">
        <p14:creationId xmlns:p14="http://schemas.microsoft.com/office/powerpoint/2010/main" val="29532410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8" r:id="rId17"/>
    <p:sldLayoutId id="2147483699" r:id="rId18"/>
    <p:sldLayoutId id="2147483701" r:id="rId19"/>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Media Messages on Stalking</a:t>
            </a:r>
          </a:p>
        </p:txBody>
      </p:sp>
      <p:sp>
        <p:nvSpPr>
          <p:cNvPr id="2" name="Subtitle 1"/>
          <p:cNvSpPr>
            <a:spLocks noGrp="1"/>
          </p:cNvSpPr>
          <p:nvPr>
            <p:ph type="subTitle" idx="1"/>
          </p:nvPr>
        </p:nvSpPr>
        <p:spPr/>
        <p:txBody>
          <a:bodyPr/>
          <a:lstStyle/>
          <a:p>
            <a:endParaRPr lang="en-US"/>
          </a:p>
        </p:txBody>
      </p:sp>
      <p:sp>
        <p:nvSpPr>
          <p:cNvPr id="5" name="Rectangle 4"/>
          <p:cNvSpPr/>
          <p:nvPr/>
        </p:nvSpPr>
        <p:spPr>
          <a:xfrm>
            <a:off x="0" y="5657671"/>
            <a:ext cx="9144000" cy="1200329"/>
          </a:xfrm>
          <a:prstGeom prst="rect">
            <a:avLst/>
          </a:prstGeom>
        </p:spPr>
        <p:txBody>
          <a:bodyPr wrap="square">
            <a:spAutoFit/>
          </a:bodyPr>
          <a:lstStyle/>
          <a:p>
            <a:pPr algn="ctr"/>
            <a:r>
              <a:rPr lang="en-US" dirty="0">
                <a:solidFill>
                  <a:schemeClr val="bg1"/>
                </a:solidFill>
                <a:latin typeface="Brandon Grotesque Medium" panose="020B0603020203060202" pitchFamily="34" charset="0"/>
              </a:rPr>
              <a:t>This project was supported by Grant No. 2017-TA-AX-K074 awarded by the U.S. Department of Justice, Office on Violence Against Women (OVW). The opinions, findings, conclusions, and recommendations expressed in this program are those of the authors and do not necessarily reflect the views of OVW.</a:t>
            </a:r>
          </a:p>
        </p:txBody>
      </p:sp>
      <p:pic>
        <p:nvPicPr>
          <p:cNvPr id="6" name="Picture 5" descr="Calendar&#10;&#10;Description automatically generated">
            <a:extLst>
              <a:ext uri="{FF2B5EF4-FFF2-40B4-BE49-F238E27FC236}">
                <a16:creationId xmlns:a16="http://schemas.microsoft.com/office/drawing/2014/main" id="{57D78840-BE51-4E61-8763-27D7E99BA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494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9175" y="3774328"/>
            <a:ext cx="7772400" cy="2387600"/>
          </a:xfrm>
        </p:spPr>
        <p:txBody>
          <a:bodyPr>
            <a:normAutofit fontScale="90000"/>
          </a:bodyPr>
          <a:lstStyle/>
          <a:p>
            <a:r>
              <a:rPr lang="en-US" dirty="0"/>
              <a:t>The media does not cause stalking.</a:t>
            </a:r>
            <a:br>
              <a:rPr lang="en-US" dirty="0"/>
            </a:br>
            <a:br>
              <a:rPr lang="en-US" dirty="0"/>
            </a:br>
            <a:r>
              <a:rPr lang="en-US" kern="0" dirty="0"/>
              <a:t>Stalkers cause stalking.</a:t>
            </a:r>
            <a:br>
              <a:rPr lang="en-US" kern="0" dirty="0"/>
            </a:br>
            <a:br>
              <a:rPr lang="en-US" dirty="0"/>
            </a:br>
            <a:endParaRPr lang="en-US" dirty="0"/>
          </a:p>
        </p:txBody>
      </p:sp>
      <p:pic>
        <p:nvPicPr>
          <p:cNvPr id="4" name="Picture 3" descr="A picture containing text, sign&#10;&#10;Description automatically generated">
            <a:extLst>
              <a:ext uri="{FF2B5EF4-FFF2-40B4-BE49-F238E27FC236}">
                <a16:creationId xmlns:a16="http://schemas.microsoft.com/office/drawing/2014/main" id="{0F83E079-FD0A-4FB7-B5E1-828ABBFF1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957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Facebook Stalking</a:t>
            </a:r>
            <a:endParaRPr lang="en-US" dirty="0"/>
          </a:p>
        </p:txBody>
      </p:sp>
      <p:sp>
        <p:nvSpPr>
          <p:cNvPr id="3" name="Content Placeholder 2"/>
          <p:cNvSpPr>
            <a:spLocks noGrp="1"/>
          </p:cNvSpPr>
          <p:nvPr>
            <p:ph idx="1"/>
          </p:nvPr>
        </p:nvSpPr>
        <p:spPr>
          <a:xfrm>
            <a:off x="1" y="5666289"/>
            <a:ext cx="9144000" cy="4451337"/>
          </a:xfrm>
        </p:spPr>
        <p:txBody>
          <a:bodyPr>
            <a:normAutofit/>
          </a:bodyPr>
          <a:lstStyle/>
          <a:p>
            <a:pPr marL="0" indent="0">
              <a:buNone/>
            </a:pPr>
            <a:endParaRPr lang="en-US" sz="2800" dirty="0"/>
          </a:p>
          <a:p>
            <a:pPr marL="0" indent="0" algn="ctr">
              <a:buNone/>
            </a:pPr>
            <a:r>
              <a:rPr lang="en-US" sz="2800" b="1" dirty="0"/>
              <a:t>Is this stalking? Why or why not?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5924"/>
          <a:stretch/>
        </p:blipFill>
        <p:spPr>
          <a:xfrm>
            <a:off x="2013284" y="1573008"/>
            <a:ext cx="4844716" cy="3841516"/>
          </a:xfrm>
          <a:prstGeom prst="rect">
            <a:avLst/>
          </a:prstGeom>
        </p:spPr>
      </p:pic>
      <p:sp>
        <p:nvSpPr>
          <p:cNvPr id="6" name="Oval Callout 5"/>
          <p:cNvSpPr/>
          <p:nvPr/>
        </p:nvSpPr>
        <p:spPr>
          <a:xfrm>
            <a:off x="5325978" y="653143"/>
            <a:ext cx="3818022" cy="2337564"/>
          </a:xfrm>
          <a:prstGeom prst="wedgeEllipseCallout">
            <a:avLst>
              <a:gd name="adj1" fmla="val -53329"/>
              <a:gd name="adj2" fmla="val 358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n w="0"/>
              <a:solidFill>
                <a:schemeClr val="tx1"/>
              </a:solidFill>
              <a:effectLst>
                <a:outerShdw blurRad="38100" dist="19050" dir="2700000" algn="tl" rotWithShape="0">
                  <a:schemeClr val="dk1">
                    <a:alpha val="40000"/>
                  </a:schemeClr>
                </a:outerShdw>
              </a:effectLst>
              <a:latin typeface="Brandon grotesque bold"/>
            </a:endParaRPr>
          </a:p>
          <a:p>
            <a:br>
              <a:rPr lang="en-US" sz="2400" dirty="0">
                <a:ln w="0"/>
                <a:solidFill>
                  <a:schemeClr val="tx1"/>
                </a:solidFill>
                <a:effectLst>
                  <a:outerShdw blurRad="38100" dist="19050" dir="2700000" algn="tl" rotWithShape="0">
                    <a:schemeClr val="dk1">
                      <a:alpha val="40000"/>
                    </a:schemeClr>
                  </a:outerShdw>
                </a:effectLst>
                <a:latin typeface="Brandon grotesque bold"/>
              </a:rPr>
            </a:br>
            <a:r>
              <a:rPr lang="en-US" sz="2400" dirty="0">
                <a:ln w="0"/>
                <a:solidFill>
                  <a:schemeClr val="tx1"/>
                </a:solidFill>
                <a:effectLst>
                  <a:outerShdw blurRad="38100" dist="19050" dir="2700000" algn="tl" rotWithShape="0">
                    <a:schemeClr val="dk1">
                      <a:alpha val="40000"/>
                    </a:schemeClr>
                  </a:outerShdw>
                </a:effectLst>
                <a:latin typeface="Brandon grotesque bold"/>
              </a:rPr>
              <a:t>  </a:t>
            </a:r>
          </a:p>
          <a:p>
            <a:pPr algn="ctr"/>
            <a:r>
              <a:rPr lang="en-US" sz="2400" dirty="0">
                <a:ln w="0"/>
                <a:solidFill>
                  <a:schemeClr val="tx1"/>
                </a:solidFill>
                <a:effectLst>
                  <a:outerShdw blurRad="38100" dist="19050" dir="2700000" algn="tl" rotWithShape="0">
                    <a:schemeClr val="dk1">
                      <a:alpha val="40000"/>
                    </a:schemeClr>
                  </a:outerShdw>
                </a:effectLst>
                <a:latin typeface="Brandon grotesque bold"/>
              </a:rPr>
              <a:t>“I was totally Facebook stalking you and I saw you went to Mexico – it looked awesome!”</a:t>
            </a:r>
          </a:p>
          <a:p>
            <a:endParaRPr lang="en-US" sz="3600" dirty="0">
              <a:ln w="0"/>
              <a:solidFill>
                <a:schemeClr val="tx1"/>
              </a:solidFill>
              <a:effectLst>
                <a:outerShdw blurRad="38100" dist="19050" dir="2700000" algn="tl" rotWithShape="0">
                  <a:schemeClr val="dk1">
                    <a:alpha val="40000"/>
                  </a:schemeClr>
                </a:outerShdw>
              </a:effectLst>
            </a:endParaRPr>
          </a:p>
          <a:p>
            <a:endParaRPr lang="en-US" sz="3600" dirty="0">
              <a:ln w="0"/>
              <a:solidFill>
                <a:schemeClr val="tx1"/>
              </a:solidFill>
              <a:effectLst>
                <a:outerShdw blurRad="38100" dist="19050" dir="2700000" algn="tl" rotWithShape="0">
                  <a:schemeClr val="dk1">
                    <a:alpha val="40000"/>
                  </a:schemeClr>
                </a:outerShdw>
              </a:effectLst>
            </a:endParaRPr>
          </a:p>
        </p:txBody>
      </p:sp>
      <p:pic>
        <p:nvPicPr>
          <p:cNvPr id="7" name="Picture 6" descr="Graphical user interface, application&#10;&#10;Description automatically generated">
            <a:extLst>
              <a:ext uri="{FF2B5EF4-FFF2-40B4-BE49-F238E27FC236}">
                <a16:creationId xmlns:a16="http://schemas.microsoft.com/office/drawing/2014/main" id="{CBFC1CB2-3025-496B-8AE5-EAFFC210B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631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5B52-32D1-4415-8DBA-C47343A71AF1}"/>
              </a:ext>
            </a:extLst>
          </p:cNvPr>
          <p:cNvSpPr>
            <a:spLocks noGrp="1"/>
          </p:cNvSpPr>
          <p:nvPr>
            <p:ph type="title"/>
          </p:nvPr>
        </p:nvSpPr>
        <p:spPr/>
        <p:txBody>
          <a:bodyPr/>
          <a:lstStyle/>
          <a:p>
            <a:endParaRPr lang="en-US"/>
          </a:p>
        </p:txBody>
      </p:sp>
      <p:pic>
        <p:nvPicPr>
          <p:cNvPr id="9" name="Content Placeholder 8" descr="Text&#10;&#10;Description automatically generated">
            <a:extLst>
              <a:ext uri="{FF2B5EF4-FFF2-40B4-BE49-F238E27FC236}">
                <a16:creationId xmlns:a16="http://schemas.microsoft.com/office/drawing/2014/main" id="{A1E606F6-A16B-408E-81E5-148F2316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58001"/>
          </a:xfrm>
        </p:spPr>
      </p:pic>
    </p:spTree>
    <p:extLst>
      <p:ext uri="{BB962C8B-B14F-4D97-AF65-F5344CB8AC3E}">
        <p14:creationId xmlns:p14="http://schemas.microsoft.com/office/powerpoint/2010/main" val="908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058711254"/>
              </p:ext>
            </p:extLst>
          </p:nvPr>
        </p:nvGraphicFramePr>
        <p:xfrm>
          <a:off x="0" y="0"/>
          <a:ext cx="9239308" cy="6901978"/>
        </p:xfrm>
        <a:graphic>
          <a:graphicData uri="http://schemas.openxmlformats.org/drawingml/2006/table">
            <a:tbl>
              <a:tblPr firstRow="1" bandRow="1">
                <a:tableStyleId>{7DF18680-E054-41AD-8BC1-D1AEF772440D}</a:tableStyleId>
              </a:tblPr>
              <a:tblGrid>
                <a:gridCol w="4619654">
                  <a:extLst>
                    <a:ext uri="{9D8B030D-6E8A-4147-A177-3AD203B41FA5}">
                      <a16:colId xmlns:a16="http://schemas.microsoft.com/office/drawing/2014/main" val="2234347989"/>
                    </a:ext>
                  </a:extLst>
                </a:gridCol>
                <a:gridCol w="4619654">
                  <a:extLst>
                    <a:ext uri="{9D8B030D-6E8A-4147-A177-3AD203B41FA5}">
                      <a16:colId xmlns:a16="http://schemas.microsoft.com/office/drawing/2014/main" val="1170573577"/>
                    </a:ext>
                  </a:extLst>
                </a:gridCol>
              </a:tblGrid>
              <a:tr h="806018">
                <a:tc>
                  <a:txBody>
                    <a:bodyPr/>
                    <a:lstStyle/>
                    <a:p>
                      <a:pPr algn="ctr"/>
                      <a:r>
                        <a:rPr lang="en-US" sz="5400" dirty="0">
                          <a:latin typeface="Brandon Grotesque Medium" panose="020B0603020203060202" pitchFamily="34" charset="0"/>
                        </a:rPr>
                        <a:t>The Fantasy</a:t>
                      </a:r>
                    </a:p>
                  </a:txBody>
                  <a:tcPr/>
                </a:tc>
                <a:tc>
                  <a:txBody>
                    <a:bodyPr/>
                    <a:lstStyle/>
                    <a:p>
                      <a:pPr algn="ctr"/>
                      <a:r>
                        <a:rPr lang="en-US" sz="5400" dirty="0">
                          <a:latin typeface="Brandon Grotesque Medium" panose="020B0603020203060202" pitchFamily="34" charset="0"/>
                        </a:rPr>
                        <a:t>The Reality</a:t>
                      </a:r>
                    </a:p>
                  </a:txBody>
                  <a:tcPr/>
                </a:tc>
                <a:extLst>
                  <a:ext uri="{0D108BD9-81ED-4DB2-BD59-A6C34878D82A}">
                    <a16:rowId xmlns:a16="http://schemas.microsoft.com/office/drawing/2014/main" val="359811470"/>
                  </a:ext>
                </a:extLst>
              </a:tr>
              <a:tr h="1370230">
                <a:tc>
                  <a:txBody>
                    <a:bodyPr/>
                    <a:lstStyle/>
                    <a:p>
                      <a:r>
                        <a:rPr lang="en-US" sz="2400" dirty="0">
                          <a:latin typeface="Brandon Grotesque Medium" panose="020B0603020203060202" pitchFamily="34" charset="0"/>
                        </a:rPr>
                        <a:t>The stalker is an attractive stranger or “secret admirer.”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Brandon Grotesque Medium" panose="020B0603020203060202" pitchFamily="34" charset="0"/>
                        </a:rPr>
                        <a:t>The stalker is usually known to the victim and is most often a current or former intimate partner.</a:t>
                      </a:r>
                    </a:p>
                  </a:txBody>
                  <a:tcPr/>
                </a:tc>
                <a:extLst>
                  <a:ext uri="{0D108BD9-81ED-4DB2-BD59-A6C34878D82A}">
                    <a16:rowId xmlns:a16="http://schemas.microsoft.com/office/drawing/2014/main" val="3746439006"/>
                  </a:ext>
                </a:extLst>
              </a:tr>
              <a:tr h="1692638">
                <a:tc>
                  <a:txBody>
                    <a:bodyPr/>
                    <a:lstStyle/>
                    <a:p>
                      <a:r>
                        <a:rPr lang="en-US" sz="2400" dirty="0">
                          <a:latin typeface="Brandon Grotesque Medium" panose="020B0603020203060202" pitchFamily="34" charset="0"/>
                        </a:rPr>
                        <a:t>The stalker has only good and pure intentions,</a:t>
                      </a:r>
                      <a:r>
                        <a:rPr lang="en-US" sz="2400" baseline="0" dirty="0">
                          <a:latin typeface="Brandon Grotesque Medium" panose="020B0603020203060202" pitchFamily="34" charset="0"/>
                        </a:rPr>
                        <a:t> usually romantic.</a:t>
                      </a:r>
                      <a:endParaRPr lang="en-US" sz="2400" dirty="0">
                        <a:latin typeface="Brandon Grotesque Medium" panose="020B0603020203060202" pitchFamily="34" charset="0"/>
                      </a:endParaRPr>
                    </a:p>
                  </a:txBody>
                  <a:tcPr/>
                </a:tc>
                <a:tc>
                  <a:txBody>
                    <a:bodyPr/>
                    <a:lstStyle/>
                    <a:p>
                      <a:r>
                        <a:rPr lang="en-US" sz="2400" dirty="0">
                          <a:latin typeface="Brandon Grotesque Medium" panose="020B0603020203060202" pitchFamily="34" charset="0"/>
                        </a:rPr>
                        <a:t>Stalkers have different motivations, but often intend to scare their victims and/or do not stop when the victim is scared.</a:t>
                      </a:r>
                    </a:p>
                  </a:txBody>
                  <a:tcPr/>
                </a:tc>
                <a:extLst>
                  <a:ext uri="{0D108BD9-81ED-4DB2-BD59-A6C34878D82A}">
                    <a16:rowId xmlns:a16="http://schemas.microsoft.com/office/drawing/2014/main" val="4033525033"/>
                  </a:ext>
                </a:extLst>
              </a:tr>
              <a:tr h="1370230">
                <a:tc>
                  <a:txBody>
                    <a:bodyPr/>
                    <a:lstStyle/>
                    <a:p>
                      <a:r>
                        <a:rPr lang="en-US" sz="2400" dirty="0">
                          <a:latin typeface="Brandon Grotesque Medium" panose="020B0603020203060202" pitchFamily="34" charset="0"/>
                        </a:rPr>
                        <a:t>The stalker’s actions range from sexy to flattering to harmless.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Brandon Grotesque Medium" panose="020B0603020203060202" pitchFamily="34" charset="0"/>
                        </a:rPr>
                        <a:t>Stalking can escalate quickly and often co-occurs with or predicts serious violence.</a:t>
                      </a:r>
                    </a:p>
                    <a:p>
                      <a:endParaRPr lang="en-US" sz="2400" dirty="0">
                        <a:latin typeface="Brandon Grotesque Medium" panose="020B0603020203060202" pitchFamily="34" charset="0"/>
                      </a:endParaRPr>
                    </a:p>
                  </a:txBody>
                  <a:tcPr/>
                </a:tc>
                <a:extLst>
                  <a:ext uri="{0D108BD9-81ED-4DB2-BD59-A6C34878D82A}">
                    <a16:rowId xmlns:a16="http://schemas.microsoft.com/office/drawing/2014/main" val="3260975923"/>
                  </a:ext>
                </a:extLst>
              </a:tr>
              <a:tr h="1370230">
                <a:tc>
                  <a:txBody>
                    <a:bodyPr/>
                    <a:lstStyle/>
                    <a:p>
                      <a:pPr marL="0" indent="0">
                        <a:buFont typeface="Arial" panose="020B0604020202020204" pitchFamily="34" charset="0"/>
                        <a:buNone/>
                      </a:pPr>
                      <a:r>
                        <a:rPr lang="en-US" sz="2400" dirty="0">
                          <a:latin typeface="Brandon Grotesque Medium" panose="020B0603020203060202" pitchFamily="34" charset="0"/>
                        </a:rPr>
                        <a:t>The</a:t>
                      </a:r>
                      <a:r>
                        <a:rPr lang="en-US" sz="2400" baseline="0" dirty="0">
                          <a:latin typeface="Brandon Grotesque Medium" panose="020B0603020203060202" pitchFamily="34" charset="0"/>
                        </a:rPr>
                        <a:t> stalker’s target</a:t>
                      </a:r>
                      <a:r>
                        <a:rPr lang="en-US" sz="2400" dirty="0">
                          <a:latin typeface="Brandon Grotesque Medium" panose="020B0603020203060202" pitchFamily="34" charset="0"/>
                        </a:rPr>
                        <a:t> should feel amused, flattered and/or affectionate towards the stalker.</a:t>
                      </a:r>
                      <a:endParaRPr lang="en-US" sz="2400" dirty="0">
                        <a:latin typeface="Brandon Grotesque Medium" panose="020B0603020203060202"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Brandon Grotesque Medium" panose="020B0603020203060202" pitchFamily="34" charset="0"/>
                        </a:rPr>
                        <a:t>Many</a:t>
                      </a:r>
                      <a:r>
                        <a:rPr lang="en-US" sz="2400" baseline="0" dirty="0">
                          <a:latin typeface="Brandon Grotesque Medium" panose="020B0603020203060202" pitchFamily="34" charset="0"/>
                        </a:rPr>
                        <a:t> s</a:t>
                      </a:r>
                      <a:r>
                        <a:rPr lang="en-US" sz="2400" dirty="0">
                          <a:latin typeface="Brandon Grotesque Medium" panose="020B0603020203060202" pitchFamily="34" charset="0"/>
                        </a:rPr>
                        <a:t>talking victims report feeling extreme fear and emotional distress.</a:t>
                      </a:r>
                    </a:p>
                    <a:p>
                      <a:endParaRPr lang="en-US" sz="2400" dirty="0">
                        <a:latin typeface="Brandon Grotesque Medium" panose="020B0603020203060202" pitchFamily="34" charset="0"/>
                      </a:endParaRPr>
                    </a:p>
                  </a:txBody>
                  <a:tcPr/>
                </a:tc>
                <a:extLst>
                  <a:ext uri="{0D108BD9-81ED-4DB2-BD59-A6C34878D82A}">
                    <a16:rowId xmlns:a16="http://schemas.microsoft.com/office/drawing/2014/main" val="1249480122"/>
                  </a:ext>
                </a:extLst>
              </a:tr>
            </a:tbl>
          </a:graphicData>
        </a:graphic>
      </p:graphicFrame>
      <p:pic>
        <p:nvPicPr>
          <p:cNvPr id="5" name="Picture 4" descr="A picture containing timeline&#10;&#10;Description automatically generated">
            <a:extLst>
              <a:ext uri="{FF2B5EF4-FFF2-40B4-BE49-F238E27FC236}">
                <a16:creationId xmlns:a16="http://schemas.microsoft.com/office/drawing/2014/main" id="{754482B5-6EC2-4D36-A652-62ED89279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7" y="-71481"/>
            <a:ext cx="9297945" cy="6973459"/>
          </a:xfrm>
          <a:prstGeom prst="rect">
            <a:avLst/>
          </a:prstGeom>
        </p:spPr>
      </p:pic>
    </p:spTree>
    <p:extLst>
      <p:ext uri="{BB962C8B-B14F-4D97-AF65-F5344CB8AC3E}">
        <p14:creationId xmlns:p14="http://schemas.microsoft.com/office/powerpoint/2010/main" val="17776791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5FA0-6D70-4726-A529-C4D866E0C6B1}"/>
              </a:ext>
            </a:extLst>
          </p:cNvPr>
          <p:cNvSpPr>
            <a:spLocks noGrp="1"/>
          </p:cNvSpPr>
          <p:nvPr>
            <p:ph type="title"/>
          </p:nvPr>
        </p:nvSpPr>
        <p:spPr/>
        <p:txBody>
          <a:bodyPr/>
          <a:lstStyle/>
          <a:p>
            <a:endParaRPr lang="en-US"/>
          </a:p>
        </p:txBody>
      </p:sp>
      <p:pic>
        <p:nvPicPr>
          <p:cNvPr id="7" name="Content Placeholder 6" descr="Graphical user interface&#10;&#10;Description automatically generated">
            <a:extLst>
              <a:ext uri="{FF2B5EF4-FFF2-40B4-BE49-F238E27FC236}">
                <a16:creationId xmlns:a16="http://schemas.microsoft.com/office/drawing/2014/main" id="{FAC57C6D-7206-4C59-ADC6-13D4728A17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58001"/>
          </a:xfrm>
        </p:spPr>
      </p:pic>
    </p:spTree>
    <p:extLst>
      <p:ext uri="{BB962C8B-B14F-4D97-AF65-F5344CB8AC3E}">
        <p14:creationId xmlns:p14="http://schemas.microsoft.com/office/powerpoint/2010/main" val="11491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Impacts of Media Normalization</a:t>
            </a:r>
          </a:p>
        </p:txBody>
      </p:sp>
      <p:sp>
        <p:nvSpPr>
          <p:cNvPr id="4" name="Content Placeholder 3"/>
          <p:cNvSpPr>
            <a:spLocks noGrp="1"/>
          </p:cNvSpPr>
          <p:nvPr>
            <p:ph idx="1"/>
          </p:nvPr>
        </p:nvSpPr>
        <p:spPr/>
        <p:txBody>
          <a:bodyPr>
            <a:normAutofit fontScale="77500" lnSpcReduction="20000"/>
          </a:bodyPr>
          <a:lstStyle/>
          <a:p>
            <a:r>
              <a:rPr lang="en-US" sz="3600" dirty="0">
                <a:latin typeface="Brandon Grotesque Medium" panose="020B0603020203060202" pitchFamily="34" charset="0"/>
              </a:rPr>
              <a:t>Builds empathy with stalkers rather than victims.</a:t>
            </a:r>
          </a:p>
          <a:p>
            <a:endParaRPr lang="en-US" sz="3600" dirty="0">
              <a:latin typeface="Brandon Grotesque Medium" panose="020B0603020203060202" pitchFamily="34" charset="0"/>
            </a:endParaRPr>
          </a:p>
          <a:p>
            <a:r>
              <a:rPr lang="en-US" sz="3600" dirty="0">
                <a:latin typeface="Brandon Grotesque Medium" panose="020B0603020203060202" pitchFamily="34" charset="0"/>
              </a:rPr>
              <a:t>Leads victims to minimize experiences.</a:t>
            </a:r>
            <a:br>
              <a:rPr lang="en-US" sz="3600" dirty="0">
                <a:latin typeface="Brandon Grotesque Medium" panose="020B0603020203060202" pitchFamily="34" charset="0"/>
              </a:rPr>
            </a:br>
            <a:endParaRPr lang="en-US" sz="3600" dirty="0">
              <a:latin typeface="Brandon Grotesque Medium" panose="020B0603020203060202" pitchFamily="34" charset="0"/>
            </a:endParaRPr>
          </a:p>
          <a:p>
            <a:r>
              <a:rPr lang="en-US" sz="3600" dirty="0">
                <a:latin typeface="Brandon Grotesque Medium" panose="020B0603020203060202" pitchFamily="34" charset="0"/>
              </a:rPr>
              <a:t>Leads potential supports/friends of victims to dismiss experiences.</a:t>
            </a:r>
            <a:br>
              <a:rPr lang="en-US" sz="3600" dirty="0">
                <a:latin typeface="Brandon Grotesque Medium" panose="020B0603020203060202" pitchFamily="34" charset="0"/>
              </a:rPr>
            </a:br>
            <a:endParaRPr lang="en-US" sz="3600" dirty="0">
              <a:latin typeface="Brandon Grotesque Medium" panose="020B0603020203060202" pitchFamily="34" charset="0"/>
            </a:endParaRPr>
          </a:p>
          <a:p>
            <a:r>
              <a:rPr lang="en-US" sz="3600" dirty="0">
                <a:latin typeface="Brandon Grotesque Medium" panose="020B0603020203060202" pitchFamily="34" charset="0"/>
              </a:rPr>
              <a:t>Misinforms general public about dangers and realities of stalking.</a:t>
            </a:r>
            <a:br>
              <a:rPr lang="en-US" sz="3600" dirty="0">
                <a:latin typeface="Brandon Grotesque Medium" panose="020B0603020203060202" pitchFamily="34" charset="0"/>
              </a:rPr>
            </a:br>
            <a:endParaRPr lang="en-US" sz="3600" dirty="0">
              <a:latin typeface="Brandon Grotesque Medium" panose="020B0603020203060202" pitchFamily="34" charset="0"/>
            </a:endParaRPr>
          </a:p>
          <a:p>
            <a:r>
              <a:rPr lang="en-US" sz="3600" dirty="0">
                <a:latin typeface="Brandon Grotesque Medium" panose="020B0603020203060202" pitchFamily="34" charset="0"/>
              </a:rPr>
              <a:t>Creates an environment where stalkers can get away with stalking.</a:t>
            </a:r>
          </a:p>
        </p:txBody>
      </p:sp>
      <p:pic>
        <p:nvPicPr>
          <p:cNvPr id="5" name="Picture 4" descr="Graphical user interface, text, application&#10;&#10;Description automatically generated">
            <a:extLst>
              <a:ext uri="{FF2B5EF4-FFF2-40B4-BE49-F238E27FC236}">
                <a16:creationId xmlns:a16="http://schemas.microsoft.com/office/drawing/2014/main" id="{FE221EA3-D5C6-4EC8-A1C8-3E21364EA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231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dirty="0"/>
              <a:t>www.StalkingAwareness.org</a:t>
            </a:r>
          </a:p>
        </p:txBody>
      </p:sp>
      <p:sp>
        <p:nvSpPr>
          <p:cNvPr id="3" name="Content Placeholder 2"/>
          <p:cNvSpPr>
            <a:spLocks noGrp="1"/>
          </p:cNvSpPr>
          <p:nvPr>
            <p:ph idx="1"/>
          </p:nvPr>
        </p:nvSpPr>
        <p:spPr>
          <a:xfrm>
            <a:off x="864524" y="1825625"/>
            <a:ext cx="8279476" cy="4351338"/>
          </a:xfrm>
        </p:spPr>
        <p:txBody>
          <a:bodyPr/>
          <a:lstStyle/>
          <a:p>
            <a:pPr lvl="1"/>
            <a:r>
              <a:rPr lang="en-US" sz="3600" dirty="0">
                <a:latin typeface="Brandon Grotesque Medium" panose="020B0603020203060202" pitchFamily="34" charset="0"/>
              </a:rPr>
              <a:t>Training modules</a:t>
            </a:r>
          </a:p>
          <a:p>
            <a:pPr lvl="1"/>
            <a:r>
              <a:rPr lang="en-US" sz="3600" dirty="0">
                <a:latin typeface="Brandon Grotesque Medium" panose="020B0603020203060202" pitchFamily="34" charset="0"/>
              </a:rPr>
              <a:t>Victim resources</a:t>
            </a:r>
          </a:p>
          <a:p>
            <a:pPr lvl="1"/>
            <a:r>
              <a:rPr lang="en-US" sz="3600" dirty="0">
                <a:latin typeface="Brandon Grotesque Medium" panose="020B0603020203060202" pitchFamily="34" charset="0"/>
              </a:rPr>
              <a:t>Practitioner guides</a:t>
            </a:r>
          </a:p>
          <a:p>
            <a:pPr lvl="1"/>
            <a:r>
              <a:rPr lang="en-US" sz="3600" dirty="0">
                <a:latin typeface="Brandon Grotesque Medium" panose="020B0603020203060202" pitchFamily="34" charset="0"/>
              </a:rPr>
              <a:t>Webinars</a:t>
            </a:r>
          </a:p>
          <a:p>
            <a:pPr lvl="1"/>
            <a:endParaRPr lang="en-US" dirty="0"/>
          </a:p>
        </p:txBody>
      </p:sp>
      <p:sp>
        <p:nvSpPr>
          <p:cNvPr id="10" name="TextBox 9">
            <a:extLst>
              <a:ext uri="{FF2B5EF4-FFF2-40B4-BE49-F238E27FC236}">
                <a16:creationId xmlns:a16="http://schemas.microsoft.com/office/drawing/2014/main" id="{3A38E44A-7489-A14D-B9FC-FC6A0BF76FBE}"/>
              </a:ext>
            </a:extLst>
          </p:cNvPr>
          <p:cNvSpPr txBox="1"/>
          <p:nvPr/>
        </p:nvSpPr>
        <p:spPr>
          <a:xfrm>
            <a:off x="3401899" y="4461504"/>
            <a:ext cx="608830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u="none" dirty="0">
                <a:solidFill>
                  <a:srgbClr val="163259"/>
                </a:solidFill>
                <a:latin typeface="Brandon grotesque bold"/>
              </a:rPr>
              <a:t>@</a:t>
            </a:r>
            <a:r>
              <a:rPr lang="en-US" sz="4400" b="0" u="none" dirty="0" err="1">
                <a:solidFill>
                  <a:srgbClr val="163259"/>
                </a:solidFill>
                <a:latin typeface="Brandon grotesque bold"/>
              </a:rPr>
              <a:t>followuslegally</a:t>
            </a:r>
            <a:endParaRPr lang="en-US" sz="4400" b="0" u="none" dirty="0">
              <a:solidFill>
                <a:srgbClr val="163259"/>
              </a:solidFill>
              <a:latin typeface="Brandon grotesque bold"/>
            </a:endParaRPr>
          </a:p>
        </p:txBody>
      </p:sp>
      <p:pic>
        <p:nvPicPr>
          <p:cNvPr id="11" name="Picture 10">
            <a:extLst>
              <a:ext uri="{FF2B5EF4-FFF2-40B4-BE49-F238E27FC236}">
                <a16:creationId xmlns:a16="http://schemas.microsoft.com/office/drawing/2014/main" id="{6DAD657F-A792-DD42-8B89-4E08604E2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5009" y="4537140"/>
            <a:ext cx="700766" cy="6938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3090" y="4528734"/>
            <a:ext cx="702211" cy="70221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352" y="4642172"/>
            <a:ext cx="466928" cy="466928"/>
          </a:xfrm>
          <a:prstGeom prst="rect">
            <a:avLst/>
          </a:prstGeom>
        </p:spPr>
      </p:pic>
      <p:sp>
        <p:nvSpPr>
          <p:cNvPr id="9" name="Rectangle 8"/>
          <p:cNvSpPr/>
          <p:nvPr/>
        </p:nvSpPr>
        <p:spPr>
          <a:xfrm>
            <a:off x="0" y="5657671"/>
            <a:ext cx="9144000" cy="1200329"/>
          </a:xfrm>
          <a:prstGeom prst="rect">
            <a:avLst/>
          </a:prstGeom>
        </p:spPr>
        <p:txBody>
          <a:bodyPr wrap="square">
            <a:spAutoFit/>
          </a:bodyPr>
          <a:lstStyle/>
          <a:p>
            <a:pPr algn="ctr"/>
            <a:r>
              <a:rPr lang="en-US" dirty="0">
                <a:solidFill>
                  <a:srgbClr val="002060"/>
                </a:solidFill>
                <a:latin typeface="Brandon Grotesque Medium" panose="020B0603020203060202" pitchFamily="34" charset="0"/>
              </a:rPr>
              <a:t>This project was supported by Grant No. 2017-TA-AX-K074 awarded by the U.S. Department of Justice, Office on Violence Against Women (OVW). The opinions, findings, conclusions, and recommendations expressed in this program are those of the authors and do not necessarily reflect the views of OVW.</a:t>
            </a:r>
          </a:p>
        </p:txBody>
      </p:sp>
      <p:pic>
        <p:nvPicPr>
          <p:cNvPr id="14" name="Picture 13">
            <a:extLst>
              <a:ext uri="{FF2B5EF4-FFF2-40B4-BE49-F238E27FC236}">
                <a16:creationId xmlns:a16="http://schemas.microsoft.com/office/drawing/2014/main" id="{8FA0487F-57E3-4827-8A88-49F4EA416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0118447"/>
      </p:ext>
    </p:extLst>
  </p:cSld>
  <p:clrMapOvr>
    <a:masterClrMapping/>
  </p:clrMapOvr>
</p:sld>
</file>

<file path=ppt/theme/theme1.xml><?xml version="1.0" encoding="utf-8"?>
<a:theme xmlns:a="http://schemas.openxmlformats.org/drawingml/2006/main" name="SPARC 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RC Blue" id="{17C56041-7EC6-6842-87A8-4DAE51C45C14}" vid="{C3AD342D-793F-F144-935A-4F40A6C73E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6166</TotalTime>
  <Words>1050</Words>
  <Application>Microsoft Office PowerPoint</Application>
  <PresentationFormat>On-screen Show (4:3)</PresentationFormat>
  <Paragraphs>81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Brandon grotesque bold</vt:lpstr>
      <vt:lpstr>Brandon grotesque medium</vt:lpstr>
      <vt:lpstr>Brandon grotesque medium</vt:lpstr>
      <vt:lpstr>Brandonn grotesque regular</vt:lpstr>
      <vt:lpstr>Calibri</vt:lpstr>
      <vt:lpstr>Calibri Light</vt:lpstr>
      <vt:lpstr>SPARC Blue</vt:lpstr>
      <vt:lpstr>Media Messages on Stalking</vt:lpstr>
      <vt:lpstr>The media does not cause stalking.  Stalkers cause stalking.  </vt:lpstr>
      <vt:lpstr>Facebook Stalking</vt:lpstr>
      <vt:lpstr>PowerPoint Presentation</vt:lpstr>
      <vt:lpstr>PowerPoint Presentation</vt:lpstr>
      <vt:lpstr>PowerPoint Presentation</vt:lpstr>
      <vt:lpstr>Impacts of Media Normalization</vt:lpstr>
      <vt:lpstr>www.StalkingAwareness.org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Christina Supinski</dc:creator>
  <cp:lastModifiedBy>Dana Fleitman</cp:lastModifiedBy>
  <cp:revision>78</cp:revision>
  <dcterms:created xsi:type="dcterms:W3CDTF">2018-07-19T16:48:33Z</dcterms:created>
  <dcterms:modified xsi:type="dcterms:W3CDTF">2022-12-21T15:38:57Z</dcterms:modified>
</cp:coreProperties>
</file>